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17" roundtripDataSignature="AMtx7mhcJO1PZmKQ3uCtw9UDE4M2uJxS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customschemas.google.com/relationships/presentationmetadata" Target="metadata"/><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ctoplis@heritage.org.nz" TargetMode="External"/><Relationship Id="rId3" Type="http://schemas.openxmlformats.org/officeDocument/2006/relationships/hyperlink" Target="https://tohuwhenua.nz/" TargetMode="External"/><Relationship Id="rId4" Type="http://schemas.openxmlformats.org/officeDocument/2006/relationships/hyperlink" Target="https://www.facebook.com/TohuWhenua/" TargetMode="External"/><Relationship Id="rId5" Type="http://schemas.openxmlformats.org/officeDocument/2006/relationships/hyperlink" Target="https://www.instagram.com/tohuwhenua/"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huwhenua.nz/"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huwhenua.nz/"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huwhenua.nz/"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2c8674bc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12c8674bc9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960"/>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How can I help?</a:t>
            </a:r>
            <a:endParaRPr b="1" i="1" sz="1200">
              <a:solidFill>
                <a:schemeClr val="dk1"/>
              </a:solidFill>
              <a:latin typeface="Calibri"/>
              <a:ea typeface="Calibri"/>
              <a:cs typeface="Calibri"/>
              <a:sym typeface="Calibri"/>
            </a:endParaRPr>
          </a:p>
          <a:p>
            <a:pPr indent="0" lvl="0" marL="0" rtl="0" algn="l">
              <a:lnSpc>
                <a:spcPct val="115000"/>
              </a:lnSpc>
              <a:spcBef>
                <a:spcPts val="96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strength of the Tohu Whenua brand relies on all of us. Make the Tohu Whenua brand work for you and your region by:</a:t>
            </a:r>
            <a:endParaRPr sz="1200">
              <a:solidFill>
                <a:schemeClr val="dk1"/>
              </a:solidFill>
              <a:latin typeface="Calibri"/>
              <a:ea typeface="Calibri"/>
              <a:cs typeface="Calibri"/>
              <a:sym typeface="Calibri"/>
            </a:endParaRPr>
          </a:p>
          <a:p>
            <a:pPr indent="-304800" lvl="0" marL="457200" rtl="0" algn="l">
              <a:lnSpc>
                <a:spcPct val="115000"/>
              </a:lnSpc>
              <a:spcBef>
                <a:spcPts val="96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showing others you are proud to be part of the Tohu Whenua brand. Use the logo on your signage, advertising, on your website and email signature. Fly the Tohu Whenua flag. Tag @tohuwhenua in your social media posts.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being a connector and paying it forward. Tell your visitors about the Tohu Whenua in your area or in other regions. Give them a Tohu Whenua brochure. </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talking to us. If there is something you need, you have feedback, or you have a great idea for the Tohu Whenua brand, let us know.</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Who do I contact if I have a question?</a:t>
            </a:r>
            <a:endParaRPr b="1" i="1"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main contact for Tohu Whenua is </a:t>
            </a:r>
            <a:r>
              <a:rPr lang="en" sz="1200" u="sng">
                <a:solidFill>
                  <a:schemeClr val="dk1"/>
                </a:solidFill>
                <a:latin typeface="Calibri"/>
                <a:ea typeface="Calibri"/>
                <a:cs typeface="Calibri"/>
                <a:sym typeface="Calibri"/>
              </a:rPr>
              <a:t>Caroline Toplis, Programme Manager</a:t>
            </a:r>
            <a:r>
              <a:rPr lang="en" sz="1200">
                <a:solidFill>
                  <a:schemeClr val="dk1"/>
                </a:solidFill>
                <a:latin typeface="Calibri"/>
                <a:ea typeface="Calibri"/>
                <a:cs typeface="Calibri"/>
                <a:sym typeface="Calibri"/>
              </a:rPr>
              <a:t> | </a:t>
            </a:r>
            <a:r>
              <a:rPr lang="en" sz="1200">
                <a:solidFill>
                  <a:schemeClr val="dk1"/>
                </a:solidFill>
                <a:latin typeface="Calibri"/>
                <a:ea typeface="Calibri"/>
                <a:cs typeface="Calibri"/>
                <a:sym typeface="Calibri"/>
              </a:rPr>
              <a:t>based at HNZPT in Wellington |  </a:t>
            </a:r>
            <a:r>
              <a:rPr lang="en" sz="1200" u="sng">
                <a:solidFill>
                  <a:srgbClr val="0000FF"/>
                </a:solidFill>
                <a:latin typeface="Calibri"/>
                <a:ea typeface="Calibri"/>
                <a:cs typeface="Calibri"/>
                <a:sym typeface="Calibri"/>
                <a:hlinkClick r:id="rId2">
                  <a:extLst>
                    <a:ext uri="{A12FA001-AC4F-418D-AE19-62706E023703}">
                      <ahyp:hlinkClr val="tx"/>
                    </a:ext>
                  </a:extLst>
                </a:hlinkClick>
              </a:rPr>
              <a:t>ctoplis@heritage.org.nz</a:t>
            </a:r>
            <a:r>
              <a:rPr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 04 494 8044 | 027 642 5592</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Current regional coordinators (part-time):</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Te Tai Poutini West Coast:</a:t>
            </a:r>
            <a:r>
              <a:rPr lang="en" sz="1200">
                <a:solidFill>
                  <a:schemeClr val="dk1"/>
                </a:solidFill>
                <a:latin typeface="Calibri"/>
                <a:ea typeface="Calibri"/>
                <a:cs typeface="Calibri"/>
                <a:sym typeface="Calibri"/>
              </a:rPr>
              <a:t> Jose Watson | based in Hokitika | jwatson@heritage.org.nz | </a:t>
            </a:r>
            <a:r>
              <a:rPr lang="en" sz="1200">
                <a:solidFill>
                  <a:srgbClr val="222222"/>
                </a:solidFill>
                <a:highlight>
                  <a:srgbClr val="FFFFFF"/>
                </a:highlight>
                <a:latin typeface="Calibri"/>
                <a:ea typeface="Calibri"/>
                <a:cs typeface="Calibri"/>
                <a:sym typeface="Calibri"/>
              </a:rPr>
              <a:t>027 281 4085</a:t>
            </a:r>
            <a:endParaRPr sz="1200">
              <a:solidFill>
                <a:srgbClr val="222222"/>
              </a:solidFill>
              <a:highlight>
                <a:srgbClr val="FFFFFF"/>
              </a:highlight>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u="sng">
                <a:solidFill>
                  <a:srgbClr val="222222"/>
                </a:solidFill>
                <a:highlight>
                  <a:srgbClr val="FFFFFF"/>
                </a:highlight>
                <a:latin typeface="Calibri"/>
                <a:ea typeface="Calibri"/>
                <a:cs typeface="Calibri"/>
                <a:sym typeface="Calibri"/>
              </a:rPr>
              <a:t>Otago:</a:t>
            </a:r>
            <a:r>
              <a:rPr lang="en" sz="1200">
                <a:solidFill>
                  <a:srgbClr val="222222"/>
                </a:solidFill>
                <a:highlight>
                  <a:srgbClr val="FFFFFF"/>
                </a:highlight>
                <a:latin typeface="Calibri"/>
                <a:ea typeface="Calibri"/>
                <a:cs typeface="Calibri"/>
                <a:sym typeface="Calibri"/>
              </a:rPr>
              <a:t> Jill Mitchell-Larrivee | based in Dunedin | jmitchell@heritage.org.nz | </a:t>
            </a:r>
            <a:r>
              <a:rPr lang="en" sz="1200">
                <a:solidFill>
                  <a:schemeClr val="dk1"/>
                </a:solidFill>
                <a:latin typeface="Calibri"/>
                <a:ea typeface="Calibri"/>
                <a:cs typeface="Calibri"/>
                <a:sym typeface="Calibri"/>
              </a:rPr>
              <a:t>027 310 0697</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Te Tai Poutini: currently no lead, please </a:t>
            </a:r>
            <a:r>
              <a:rPr lang="en" sz="1200">
                <a:solidFill>
                  <a:schemeClr val="dk1"/>
                </a:solidFill>
                <a:latin typeface="Calibri"/>
                <a:ea typeface="Calibri"/>
                <a:cs typeface="Calibri"/>
                <a:sym typeface="Calibri"/>
              </a:rPr>
              <a:t>contact</a:t>
            </a:r>
            <a:r>
              <a:rPr lang="en" sz="1200">
                <a:solidFill>
                  <a:schemeClr val="dk1"/>
                </a:solidFill>
                <a:latin typeface="Calibri"/>
                <a:ea typeface="Calibri"/>
                <a:cs typeface="Calibri"/>
                <a:sym typeface="Calibri"/>
              </a:rPr>
              <a:t> Caroline Toplis</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marketing, communications, social media and our e-newsletter, contact Claudia Babirat tohuwhenua@gmail.com</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Where do I send visitors for more information about Tohu Whenua?</a:t>
            </a:r>
            <a:endParaRPr b="1"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Website: </a:t>
            </a:r>
            <a:r>
              <a:rPr lang="en" sz="1200" u="sng">
                <a:solidFill>
                  <a:srgbClr val="0000FF"/>
                </a:solidFill>
                <a:latin typeface="Calibri"/>
                <a:ea typeface="Calibri"/>
                <a:cs typeface="Calibri"/>
                <a:sym typeface="Calibri"/>
                <a:hlinkClick r:id="rId3">
                  <a:extLst>
                    <a:ext uri="{A12FA001-AC4F-418D-AE19-62706E023703}">
                      <ahyp:hlinkClr val="tx"/>
                    </a:ext>
                  </a:extLst>
                </a:hlinkClick>
              </a:rPr>
              <a:t>tohuwhenua.nz</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Social media: We are active on </a:t>
            </a:r>
            <a:r>
              <a:rPr lang="en" sz="1200" u="sng">
                <a:solidFill>
                  <a:srgbClr val="0000FF"/>
                </a:solidFill>
                <a:latin typeface="Calibri"/>
                <a:ea typeface="Calibri"/>
                <a:cs typeface="Calibri"/>
                <a:sym typeface="Calibri"/>
                <a:hlinkClick r:id="rId4">
                  <a:extLst>
                    <a:ext uri="{A12FA001-AC4F-418D-AE19-62706E023703}">
                      <ahyp:hlinkClr val="tx"/>
                    </a:ext>
                  </a:extLst>
                </a:hlinkClick>
              </a:rPr>
              <a:t>Facebook</a:t>
            </a:r>
            <a:r>
              <a:rPr lang="en" sz="1200">
                <a:solidFill>
                  <a:schemeClr val="dk1"/>
                </a:solidFill>
                <a:latin typeface="Calibri"/>
                <a:ea typeface="Calibri"/>
                <a:cs typeface="Calibri"/>
                <a:sym typeface="Calibri"/>
              </a:rPr>
              <a:t> and </a:t>
            </a:r>
            <a:r>
              <a:rPr lang="en" sz="1200" u="sng">
                <a:solidFill>
                  <a:srgbClr val="0000FF"/>
                </a:solidFill>
                <a:latin typeface="Calibri"/>
                <a:ea typeface="Calibri"/>
                <a:cs typeface="Calibri"/>
                <a:sym typeface="Calibri"/>
                <a:hlinkClick r:id="rId5">
                  <a:extLst>
                    <a:ext uri="{A12FA001-AC4F-418D-AE19-62706E023703}">
                      <ahyp:hlinkClr val="tx"/>
                    </a:ext>
                  </a:extLst>
                </a:hlinkClick>
              </a:rPr>
              <a:t>Instagram</a:t>
            </a:r>
            <a:r>
              <a:rPr lang="en" sz="1200">
                <a:solidFill>
                  <a:schemeClr val="dk1"/>
                </a:solidFill>
                <a:latin typeface="Calibri"/>
                <a:ea typeface="Calibri"/>
                <a:cs typeface="Calibri"/>
                <a:sym typeface="Calibri"/>
              </a:rPr>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2c8674bc9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200">
                <a:solidFill>
                  <a:schemeClr val="dk1"/>
                </a:solidFill>
                <a:latin typeface="Calibri"/>
                <a:ea typeface="Calibri"/>
                <a:cs typeface="Calibri"/>
                <a:sym typeface="Calibri"/>
              </a:rPr>
              <a:t>What is Tohu Whenua? </a:t>
            </a:r>
            <a:endParaRPr b="1" i="1"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rPr lang="en" sz="1200">
                <a:solidFill>
                  <a:schemeClr val="dk1"/>
                </a:solidFill>
                <a:latin typeface="Calibri"/>
                <a:ea typeface="Calibri"/>
                <a:cs typeface="Calibri"/>
                <a:sym typeface="Calibri"/>
              </a:rPr>
              <a:t>Tohu Whenua is a visitor programme that connects New Zealanders with their heritage and enhances their sense of national identity.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Tohu Whenua does</a:t>
            </a:r>
            <a:r>
              <a:rPr lang="en" sz="1200">
                <a:solidFill>
                  <a:schemeClr val="dk1"/>
                </a:solidFill>
                <a:latin typeface="Calibri"/>
                <a:ea typeface="Calibri"/>
                <a:cs typeface="Calibri"/>
                <a:sym typeface="Calibri"/>
              </a:rPr>
              <a:t> this by promoting significant heritage and cultural sites that helped shape our nation’s story.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66" name="Google Shape;66;g12c8674bc98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Tohu Whenua’s strength is that it forms a network of heritage sites that have been selected as being Aotearoa New Zealand’s best </a:t>
            </a:r>
            <a:r>
              <a:rPr lang="en" sz="1200">
                <a:solidFill>
                  <a:schemeClr val="dk1"/>
                </a:solidFill>
                <a:latin typeface="Calibri"/>
                <a:ea typeface="Calibri"/>
                <a:cs typeface="Calibri"/>
                <a:sym typeface="Calibri"/>
              </a:rPr>
              <a:t>heritage</a:t>
            </a:r>
            <a:r>
              <a:rPr lang="en" sz="1200">
                <a:solidFill>
                  <a:schemeClr val="dk1"/>
                </a:solidFill>
                <a:latin typeface="Calibri"/>
                <a:ea typeface="Calibri"/>
                <a:cs typeface="Calibri"/>
                <a:sym typeface="Calibri"/>
              </a:rPr>
              <a:t> experiences. By being connected under one brand, visitors can </a:t>
            </a:r>
            <a:r>
              <a:rPr lang="en" sz="1200">
                <a:solidFill>
                  <a:schemeClr val="dk1"/>
                </a:solidFill>
                <a:latin typeface="Calibri"/>
                <a:ea typeface="Calibri"/>
                <a:cs typeface="Calibri"/>
                <a:sym typeface="Calibri"/>
              </a:rPr>
              <a:t>easily</a:t>
            </a:r>
            <a:r>
              <a:rPr lang="en" sz="1200">
                <a:solidFill>
                  <a:schemeClr val="dk1"/>
                </a:solidFill>
                <a:latin typeface="Calibri"/>
                <a:ea typeface="Calibri"/>
                <a:cs typeface="Calibri"/>
                <a:sym typeface="Calibri"/>
              </a:rPr>
              <a:t> identify heritage sites around the country that </a:t>
            </a:r>
            <a:r>
              <a:rPr lang="en" sz="1200">
                <a:solidFill>
                  <a:schemeClr val="dk1"/>
                </a:solidFill>
                <a:latin typeface="Calibri"/>
                <a:ea typeface="Calibri"/>
                <a:cs typeface="Calibri"/>
                <a:sym typeface="Calibri"/>
              </a:rPr>
              <a:t>provide a high and dependable level of heritage experience.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Tohu Whenua is both the name of the programme as well as the places that are recognised by the programme. Tohu Whenua is translated as ‘landmarks’ in te reo Māori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SzPts val="1100"/>
              <a:buNone/>
            </a:pPr>
            <a:r>
              <a:rPr lang="en" sz="1200">
                <a:solidFill>
                  <a:schemeClr val="dk1"/>
                </a:solidFill>
                <a:latin typeface="Calibri"/>
                <a:ea typeface="Calibri"/>
                <a:cs typeface="Calibri"/>
                <a:sym typeface="Calibri"/>
              </a:rPr>
              <a:t>We hope that the Tohu Whenua brand will become as recognisable as, for example, the Great Walks brand.</a:t>
            </a:r>
            <a:endParaRPr sz="1200">
              <a:solidFill>
                <a:schemeClr val="dk1"/>
              </a:solidFill>
              <a:latin typeface="Calibri"/>
              <a:ea typeface="Calibri"/>
              <a:cs typeface="Calibri"/>
              <a:sym typeface="Calibri"/>
            </a:endParaRPr>
          </a:p>
          <a:p>
            <a:pPr indent="0" lvl="0" marL="0" rtl="0" algn="l">
              <a:lnSpc>
                <a:spcPct val="115000"/>
              </a:lnSpc>
              <a:spcBef>
                <a:spcPts val="960"/>
              </a:spcBef>
              <a:spcAft>
                <a:spcPts val="0"/>
              </a:spcAft>
              <a:buSzPts val="1100"/>
              <a:buNone/>
            </a:pPr>
            <a:r>
              <a:rPr lang="en" sz="1200">
                <a:solidFill>
                  <a:schemeClr val="dk1"/>
                </a:solidFill>
                <a:latin typeface="Calibri"/>
                <a:ea typeface="Calibri"/>
                <a:cs typeface="Calibri"/>
                <a:sym typeface="Calibri"/>
              </a:rPr>
              <a:t>Ultimately, this will mean more people visiting Tohu Whenua places.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i="1" lang="en" sz="1200">
                <a:solidFill>
                  <a:schemeClr val="dk1"/>
                </a:solidFill>
                <a:latin typeface="Calibri"/>
                <a:ea typeface="Calibri"/>
                <a:cs typeface="Calibri"/>
                <a:sym typeface="Calibri"/>
              </a:rPr>
              <a:t>Who runs Tohu Whenua?</a:t>
            </a:r>
            <a:endParaRPr b="1" i="1"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SzPts val="1100"/>
              <a:buNone/>
            </a:pPr>
            <a:r>
              <a:rPr lang="en" sz="1200">
                <a:solidFill>
                  <a:schemeClr val="dk1"/>
                </a:solidFill>
                <a:latin typeface="Calibri"/>
                <a:ea typeface="Calibri"/>
                <a:cs typeface="Calibri"/>
                <a:sym typeface="Calibri"/>
              </a:rPr>
              <a:t>Tohu Whenua is a partnership between Heritage New Zealand Pouhere Taonga, Department of Conservation Te Papa Atawhai and Manatū Taonga with support from the Ministry of Business, Innovation and Employment and Te Puni Kokiri Ministry of Māori Development. Senior staff from these agencies make up the Tohu Whenua Governance Group.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1000"/>
              </a:spcAft>
              <a:buSzPts val="1100"/>
              <a:buNone/>
            </a:pPr>
            <a:r>
              <a:rPr lang="en" sz="1200">
                <a:solidFill>
                  <a:schemeClr val="dk1"/>
                </a:solidFill>
                <a:latin typeface="Calibri"/>
                <a:ea typeface="Calibri"/>
                <a:cs typeface="Calibri"/>
                <a:sym typeface="Calibri"/>
              </a:rPr>
              <a:t>At a working level, a Steering Group with members from HNZPT, DOC, MCH and TPK oversees operations. The programme employs one permanent staff member, programme manager Caroline Toplis, regional coordinators and contractors on an as-needs basis.</a:t>
            </a:r>
            <a:endParaRPr b="1" i="1"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2c8674bc9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Who decides which places are included in the programme?</a:t>
            </a:r>
            <a:endParaRPr b="1" i="1"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rPr lang="en" sz="1200">
                <a:solidFill>
                  <a:schemeClr val="dk1"/>
                </a:solidFill>
                <a:latin typeface="Calibri"/>
                <a:ea typeface="Calibri"/>
                <a:cs typeface="Calibri"/>
                <a:sym typeface="Calibri"/>
              </a:rPr>
              <a:t>The Tohu Whenua programme works closely with iwi and communities to identify the places that are most significant to their rohe.</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Nominations are assessed against the programme’s criteria: the site is significant to Aotearoa New Zealand’s story, provides a great visitor experience, and are publicly accessible sites presented well in partnership with willing owners/operators.</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final selections or approvals are made by the Tohu Whenua Governance Group.</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Tohu Whenua are publicly and privately owned. Some are owned/managed by Heritage New Zealand and the Department of Conservation. Others are managed by iwi, trusts, councils or individuals. The important thing is that the sites’ owners/managers are on board.</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1000"/>
              </a:spcAft>
              <a:buClr>
                <a:schemeClr val="dk1"/>
              </a:buClr>
              <a:buSzPts val="1100"/>
              <a:buFont typeface="Arial"/>
              <a:buNone/>
            </a:pPr>
            <a:r>
              <a:rPr lang="en" sz="1200">
                <a:solidFill>
                  <a:schemeClr val="dk1"/>
                </a:solidFill>
                <a:latin typeface="Calibri"/>
                <a:ea typeface="Calibri"/>
                <a:cs typeface="Calibri"/>
                <a:sym typeface="Calibri"/>
              </a:rPr>
              <a:t>Day-to-day operation including maintenance and improvements of each Tohu Whenua is up to the owner/operator. </a:t>
            </a:r>
            <a:endParaRPr/>
          </a:p>
        </p:txBody>
      </p:sp>
      <p:sp>
        <p:nvSpPr>
          <p:cNvPr id="93" name="Google Shape;93;g12c8674bc98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792"/>
              </a:spcBef>
              <a:spcAft>
                <a:spcPts val="0"/>
              </a:spcAft>
              <a:buSzPts val="1100"/>
              <a:buNone/>
            </a:pPr>
            <a:r>
              <a:rPr b="1" i="1" lang="en" sz="1200">
                <a:solidFill>
                  <a:schemeClr val="dk1"/>
                </a:solidFill>
                <a:latin typeface="Calibri"/>
                <a:ea typeface="Calibri"/>
                <a:cs typeface="Calibri"/>
                <a:sym typeface="Calibri"/>
              </a:rPr>
              <a:t>Where are Tohu Whenua located?</a:t>
            </a:r>
            <a:endParaRPr b="1" i="1" sz="1200">
              <a:solidFill>
                <a:schemeClr val="dk1"/>
              </a:solidFill>
              <a:latin typeface="Calibri"/>
              <a:ea typeface="Calibri"/>
              <a:cs typeface="Calibri"/>
              <a:sym typeface="Calibri"/>
            </a:endParaRPr>
          </a:p>
          <a:p>
            <a:pPr indent="0" lvl="0" marL="0" rtl="0" algn="l">
              <a:lnSpc>
                <a:spcPct val="115000"/>
              </a:lnSpc>
              <a:spcBef>
                <a:spcPts val="792"/>
              </a:spcBef>
              <a:spcAft>
                <a:spcPts val="0"/>
              </a:spcAft>
              <a:buSzPts val="1100"/>
              <a:buNone/>
            </a:pPr>
            <a:r>
              <a:rPr lang="en" sz="1200">
                <a:solidFill>
                  <a:schemeClr val="dk1"/>
                </a:solidFill>
                <a:latin typeface="Calibri"/>
                <a:ea typeface="Calibri"/>
                <a:cs typeface="Calibri"/>
                <a:sym typeface="Calibri"/>
              </a:rPr>
              <a:t>There are currently 25 Tohu Whenua in three regions – Te Tai Tokerau Northland, Otago and Te Tai Poutini West Coast. The goal is to roll out Tohu Whenua in all regions of Aotearoa New Zealand.</a:t>
            </a:r>
            <a:endParaRPr sz="1200">
              <a:solidFill>
                <a:schemeClr val="dk1"/>
              </a:solidFill>
              <a:latin typeface="Calibri"/>
              <a:ea typeface="Calibri"/>
              <a:cs typeface="Calibri"/>
              <a:sym typeface="Calibri"/>
            </a:endParaRPr>
          </a:p>
          <a:p>
            <a:pPr indent="0" lvl="0" marL="0" rtl="0" algn="l">
              <a:lnSpc>
                <a:spcPct val="115000"/>
              </a:lnSpc>
              <a:spcBef>
                <a:spcPts val="792"/>
              </a:spcBef>
              <a:spcAft>
                <a:spcPts val="0"/>
              </a:spcAft>
              <a:buSzPts val="1100"/>
              <a:buNone/>
            </a:pPr>
            <a:r>
              <a:rPr lang="en" sz="1200">
                <a:solidFill>
                  <a:schemeClr val="dk1"/>
                </a:solidFill>
                <a:latin typeface="Calibri"/>
                <a:ea typeface="Calibri"/>
                <a:cs typeface="Calibri"/>
                <a:sym typeface="Calibri"/>
              </a:rPr>
              <a:t>Each region has its unique stories.</a:t>
            </a:r>
            <a:endParaRPr sz="1200">
              <a:solidFill>
                <a:schemeClr val="dk1"/>
              </a:solidFill>
              <a:latin typeface="Calibri"/>
              <a:ea typeface="Calibri"/>
              <a:cs typeface="Calibri"/>
              <a:sym typeface="Calibri"/>
            </a:endParaRPr>
          </a:p>
          <a:p>
            <a:pPr indent="0" lvl="0" marL="0" rtl="0" algn="l">
              <a:lnSpc>
                <a:spcPct val="115000"/>
              </a:lnSpc>
              <a:spcBef>
                <a:spcPts val="792"/>
              </a:spcBef>
              <a:spcAft>
                <a:spcPts val="0"/>
              </a:spcAft>
              <a:buSzPts val="1100"/>
              <a:buNone/>
            </a:pPr>
            <a:r>
              <a:rPr i="1" lang="en">
                <a:solidFill>
                  <a:schemeClr val="dk1"/>
                </a:solidFill>
                <a:latin typeface="Calibri"/>
                <a:ea typeface="Calibri"/>
                <a:cs typeface="Calibri"/>
                <a:sym typeface="Calibri"/>
              </a:rPr>
              <a:t>Te Tai Tokerau </a:t>
            </a:r>
            <a:r>
              <a:rPr i="1" lang="en">
                <a:solidFill>
                  <a:schemeClr val="dk1"/>
                </a:solidFill>
                <a:latin typeface="Calibri"/>
                <a:ea typeface="Calibri"/>
                <a:cs typeface="Calibri"/>
                <a:sym typeface="Calibri"/>
              </a:rPr>
              <a:t>Northland - The birth of a bi-cultural nation </a:t>
            </a:r>
            <a:r>
              <a:rPr lang="en">
                <a:solidFill>
                  <a:schemeClr val="dk1"/>
                </a:solidFill>
                <a:latin typeface="Calibri"/>
                <a:ea typeface="Calibri"/>
                <a:cs typeface="Calibri"/>
                <a:sym typeface="Calibri"/>
              </a:rPr>
              <a:t>Northland’s Tohu Whenua, and the interweaving journeys, tell the stories of our beginnings. These are the places where both our Māori and European ancestors arrived, centuries apart, and where their identities were defined. </a:t>
            </a:r>
            <a:endParaRPr>
              <a:solidFill>
                <a:schemeClr val="dk1"/>
              </a:solidFill>
              <a:latin typeface="Calibri"/>
              <a:ea typeface="Calibri"/>
              <a:cs typeface="Calibri"/>
              <a:sym typeface="Calibri"/>
            </a:endParaRPr>
          </a:p>
          <a:p>
            <a:pPr indent="0" lvl="0" marL="0" rtl="0" algn="l">
              <a:lnSpc>
                <a:spcPct val="115000"/>
              </a:lnSpc>
              <a:spcBef>
                <a:spcPts val="792"/>
              </a:spcBef>
              <a:spcAft>
                <a:spcPts val="0"/>
              </a:spcAft>
              <a:buSzPts val="1100"/>
              <a:buNone/>
            </a:pPr>
            <a:r>
              <a:rPr i="1" lang="en">
                <a:solidFill>
                  <a:schemeClr val="dk1"/>
                </a:solidFill>
                <a:latin typeface="Calibri"/>
                <a:ea typeface="Calibri"/>
                <a:cs typeface="Calibri"/>
                <a:sym typeface="Calibri"/>
              </a:rPr>
              <a:t>Otago - The proof of a pioneering nation </a:t>
            </a:r>
            <a:r>
              <a:rPr lang="en">
                <a:solidFill>
                  <a:schemeClr val="dk1"/>
                </a:solidFill>
                <a:latin typeface="Calibri"/>
                <a:ea typeface="Calibri"/>
                <a:cs typeface="Calibri"/>
                <a:sym typeface="Calibri"/>
              </a:rPr>
              <a:t>Otago’s Tohu Whenua are places that tell the stories of our people’s pioneering spirit – some of the cornerstones of our economic and entrepreneurial livelihood. </a:t>
            </a:r>
            <a:endParaRPr>
              <a:solidFill>
                <a:schemeClr val="dk1"/>
              </a:solidFill>
              <a:latin typeface="Calibri"/>
              <a:ea typeface="Calibri"/>
              <a:cs typeface="Calibri"/>
              <a:sym typeface="Calibri"/>
            </a:endParaRPr>
          </a:p>
          <a:p>
            <a:pPr indent="0" lvl="0" marL="0" rtl="0" algn="l">
              <a:lnSpc>
                <a:spcPct val="115000"/>
              </a:lnSpc>
              <a:spcBef>
                <a:spcPts val="792"/>
              </a:spcBef>
              <a:spcAft>
                <a:spcPts val="0"/>
              </a:spcAft>
              <a:buSzPts val="1100"/>
              <a:buNone/>
            </a:pPr>
            <a:r>
              <a:rPr i="1" lang="en">
                <a:solidFill>
                  <a:schemeClr val="dk1"/>
                </a:solidFill>
                <a:latin typeface="Calibri"/>
                <a:ea typeface="Calibri"/>
                <a:cs typeface="Calibri"/>
                <a:sym typeface="Calibri"/>
              </a:rPr>
              <a:t>Te Tai Poutini </a:t>
            </a:r>
            <a:r>
              <a:rPr i="1" lang="en">
                <a:solidFill>
                  <a:schemeClr val="dk1"/>
                </a:solidFill>
                <a:latin typeface="Calibri"/>
                <a:ea typeface="Calibri"/>
                <a:cs typeface="Calibri"/>
                <a:sym typeface="Calibri"/>
              </a:rPr>
              <a:t>West Coast - The rise of a resourceful nation  </a:t>
            </a:r>
            <a:r>
              <a:rPr lang="en">
                <a:solidFill>
                  <a:schemeClr val="dk1"/>
                </a:solidFill>
                <a:latin typeface="Calibri"/>
                <a:ea typeface="Calibri"/>
                <a:cs typeface="Calibri"/>
                <a:sym typeface="Calibri"/>
              </a:rPr>
              <a:t>The West Coast’s Tohu Whenua tell the stories of the hardships endured for our country’s most prized resources. A region known for its incredible beauty and rich bounty, these are places where our people’s limits were tested and rewarded. </a:t>
            </a:r>
            <a:endParaRPr b="1" i="1" sz="1200">
              <a:solidFill>
                <a:schemeClr val="dk1"/>
              </a:solidFill>
              <a:latin typeface="Calibri"/>
              <a:ea typeface="Calibri"/>
              <a:cs typeface="Calibri"/>
              <a:sym typeface="Calibri"/>
            </a:endParaRPr>
          </a:p>
          <a:p>
            <a:pPr indent="0" lvl="0" marL="0" rtl="0" algn="l">
              <a:lnSpc>
                <a:spcPct val="115000"/>
              </a:lnSpc>
              <a:spcBef>
                <a:spcPts val="0"/>
              </a:spcBef>
              <a:spcAft>
                <a:spcPts val="1000"/>
              </a:spcAft>
              <a:buSzPts val="1100"/>
              <a:buNone/>
            </a:pPr>
            <a:r>
              <a:t/>
            </a:r>
            <a:endParaRPr b="1" i="1"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2c8674bc98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792"/>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What are the Tohu Whenua in my area? </a:t>
            </a:r>
            <a:endParaRPr b="1" i="1" sz="1200">
              <a:solidFill>
                <a:schemeClr val="dk1"/>
              </a:solidFill>
              <a:latin typeface="Calibri"/>
              <a:ea typeface="Calibri"/>
              <a:cs typeface="Calibri"/>
              <a:sym typeface="Calibri"/>
            </a:endParaRPr>
          </a:p>
          <a:p>
            <a:pPr indent="0" lvl="0" marL="0" rtl="0" algn="l">
              <a:lnSpc>
                <a:spcPct val="115000"/>
              </a:lnSpc>
              <a:spcBef>
                <a:spcPts val="792"/>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TE TAI TOKERAU NORTHLAND </a:t>
            </a:r>
            <a:r>
              <a:rPr i="1" lang="en" sz="1200">
                <a:solidFill>
                  <a:schemeClr val="dk1"/>
                </a:solidFill>
                <a:latin typeface="Calibri"/>
                <a:ea typeface="Calibri"/>
                <a:cs typeface="Calibri"/>
                <a:sym typeface="Calibri"/>
              </a:rPr>
              <a:t>DELETE IF IT DOESN’T APPLY</a:t>
            </a:r>
            <a:endParaRPr b="1"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More information about each of these places can be found here: </a:t>
            </a:r>
            <a:r>
              <a:rPr lang="en" sz="1200" u="sng">
                <a:solidFill>
                  <a:srgbClr val="0000FF"/>
                </a:solidFill>
                <a:latin typeface="Calibri"/>
                <a:ea typeface="Calibri"/>
                <a:cs typeface="Calibri"/>
                <a:sym typeface="Calibri"/>
                <a:hlinkClick r:id="rId2">
                  <a:extLst>
                    <a:ext uri="{A12FA001-AC4F-418D-AE19-62706E023703}">
                      <ahyp:hlinkClr val="tx"/>
                    </a:ext>
                  </a:extLst>
                </a:hlinkClick>
              </a:rPr>
              <a:t>tohuwhenua.nz</a:t>
            </a:r>
            <a:r>
              <a:rPr lang="en" sz="1200">
                <a:solidFill>
                  <a:schemeClr val="dk1"/>
                </a:solidFill>
                <a:latin typeface="Calibri"/>
                <a:ea typeface="Calibri"/>
                <a:cs typeface="Calibri"/>
                <a:sym typeface="Calibri"/>
              </a:rPr>
              <a:t> </a:t>
            </a:r>
            <a:endParaRPr/>
          </a:p>
        </p:txBody>
      </p:sp>
      <p:sp>
        <p:nvSpPr>
          <p:cNvPr id="108" name="Google Shape;108;g12c8674bc98_0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2c8674bc98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792"/>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What are the Tohu Whenua in my area? </a:t>
            </a:r>
            <a:endParaRPr b="1" i="1" sz="1200">
              <a:solidFill>
                <a:schemeClr val="dk1"/>
              </a:solidFill>
              <a:latin typeface="Calibri"/>
              <a:ea typeface="Calibri"/>
              <a:cs typeface="Calibri"/>
              <a:sym typeface="Calibri"/>
            </a:endParaRPr>
          </a:p>
          <a:p>
            <a:pPr indent="0" lvl="0" marL="0" rtl="0" algn="l">
              <a:lnSpc>
                <a:spcPct val="115000"/>
              </a:lnSpc>
              <a:spcBef>
                <a:spcPts val="792"/>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TE TAI POUTINI </a:t>
            </a:r>
            <a:r>
              <a:rPr i="1" lang="en" sz="1200">
                <a:solidFill>
                  <a:schemeClr val="dk1"/>
                </a:solidFill>
                <a:latin typeface="Calibri"/>
                <a:ea typeface="Calibri"/>
                <a:cs typeface="Calibri"/>
                <a:sym typeface="Calibri"/>
              </a:rPr>
              <a:t>DELETE IF IT DOESN’T APPLY</a:t>
            </a:r>
            <a:endParaRPr b="1"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More information about each of these places can be found here: </a:t>
            </a:r>
            <a:r>
              <a:rPr lang="en" sz="1200" u="sng">
                <a:solidFill>
                  <a:srgbClr val="0000FF"/>
                </a:solidFill>
                <a:latin typeface="Calibri"/>
                <a:ea typeface="Calibri"/>
                <a:cs typeface="Calibri"/>
                <a:sym typeface="Calibri"/>
                <a:hlinkClick r:id="rId2">
                  <a:extLst>
                    <a:ext uri="{A12FA001-AC4F-418D-AE19-62706E023703}">
                      <ahyp:hlinkClr val="tx"/>
                    </a:ext>
                  </a:extLst>
                </a:hlinkClick>
              </a:rPr>
              <a:t>tohuwhenua.nz</a:t>
            </a:r>
            <a:r>
              <a:rPr lang="en" sz="1200">
                <a:solidFill>
                  <a:schemeClr val="dk1"/>
                </a:solidFill>
                <a:latin typeface="Calibri"/>
                <a:ea typeface="Calibri"/>
                <a:cs typeface="Calibri"/>
                <a:sym typeface="Calibri"/>
              </a:rPr>
              <a:t> </a:t>
            </a:r>
            <a:endParaRPr/>
          </a:p>
        </p:txBody>
      </p:sp>
      <p:sp>
        <p:nvSpPr>
          <p:cNvPr id="118" name="Google Shape;118;g12c8674bc98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2c8674bc9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792"/>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What are the Tohu Whenua in my area? </a:t>
            </a:r>
            <a:endParaRPr b="1" i="1" sz="1200">
              <a:solidFill>
                <a:schemeClr val="dk1"/>
              </a:solidFill>
              <a:latin typeface="Calibri"/>
              <a:ea typeface="Calibri"/>
              <a:cs typeface="Calibri"/>
              <a:sym typeface="Calibri"/>
            </a:endParaRPr>
          </a:p>
          <a:p>
            <a:pPr indent="0" lvl="0" marL="0" rtl="0" algn="l">
              <a:lnSpc>
                <a:spcPct val="115000"/>
              </a:lnSpc>
              <a:spcBef>
                <a:spcPts val="792"/>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OTAGO </a:t>
            </a:r>
            <a:r>
              <a:rPr i="1" lang="en" sz="1200">
                <a:solidFill>
                  <a:schemeClr val="dk1"/>
                </a:solidFill>
                <a:latin typeface="Calibri"/>
                <a:ea typeface="Calibri"/>
                <a:cs typeface="Calibri"/>
                <a:sym typeface="Calibri"/>
              </a:rPr>
              <a:t>DELETE IF IT DOESN’T APPLY</a:t>
            </a:r>
            <a:endParaRPr b="1"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More information about each of these places can be found here: </a:t>
            </a:r>
            <a:r>
              <a:rPr lang="en" sz="1200" u="sng">
                <a:solidFill>
                  <a:srgbClr val="0000FF"/>
                </a:solidFill>
                <a:latin typeface="Calibri"/>
                <a:ea typeface="Calibri"/>
                <a:cs typeface="Calibri"/>
                <a:sym typeface="Calibri"/>
                <a:hlinkClick r:id="rId2">
                  <a:extLst>
                    <a:ext uri="{A12FA001-AC4F-418D-AE19-62706E023703}">
                      <ahyp:hlinkClr val="tx"/>
                    </a:ext>
                  </a:extLst>
                </a:hlinkClick>
              </a:rPr>
              <a:t>tohuwhenua.nz</a:t>
            </a:r>
            <a:r>
              <a:rPr lang="en" sz="1200">
                <a:solidFill>
                  <a:schemeClr val="dk1"/>
                </a:solidFill>
                <a:latin typeface="Calibri"/>
                <a:ea typeface="Calibri"/>
                <a:cs typeface="Calibri"/>
                <a:sym typeface="Calibri"/>
              </a:rPr>
              <a:t> </a:t>
            </a:r>
            <a:endParaRPr/>
          </a:p>
        </p:txBody>
      </p:sp>
      <p:sp>
        <p:nvSpPr>
          <p:cNvPr id="128" name="Google Shape;128;g12c8674bc98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g12c8674bc98_0_4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g12c8674bc98_0_47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1600"/>
              </a:spcAft>
              <a:buClr>
                <a:schemeClr val="dk1"/>
              </a:buClr>
              <a:buSzPts val="1400"/>
              <a:buChar char="■"/>
              <a:defRPr/>
            </a:lvl9pPr>
          </a:lstStyle>
          <a:p/>
        </p:txBody>
      </p:sp>
      <p:sp>
        <p:nvSpPr>
          <p:cNvPr id="53" name="Google Shape;53;g12c8674bc98_0_47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1600"/>
              </a:spcAft>
              <a:buClr>
                <a:schemeClr val="dk1"/>
              </a:buClr>
              <a:buSzPts val="1400"/>
              <a:buChar char="■"/>
              <a:defRPr/>
            </a:lvl9pPr>
          </a:lstStyle>
          <a:p/>
        </p:txBody>
      </p:sp>
      <p:sp>
        <p:nvSpPr>
          <p:cNvPr id="54" name="Google Shape;54;g12c8674bc98_0_4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g12c8674bc98_0_4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6" name="Google Shape;56;g12c8674bc98_0_4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 name="Shape 11"/>
        <p:cNvGrpSpPr/>
        <p:nvPr/>
      </p:nvGrpSpPr>
      <p:grpSpPr>
        <a:xfrm>
          <a:off x="0" y="0"/>
          <a:ext cx="0" cy="0"/>
          <a:chOff x="0" y="0"/>
          <a:chExt cx="0" cy="0"/>
        </a:xfrm>
      </p:grpSpPr>
      <p:sp>
        <p:nvSpPr>
          <p:cNvPr id="12" name="Google Shape;12;p1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 name="Google Shape;13;p1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 name="Google Shape;1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 name="Shape 15"/>
        <p:cNvGrpSpPr/>
        <p:nvPr/>
      </p:nvGrpSpPr>
      <p:grpSpPr>
        <a:xfrm>
          <a:off x="0" y="0"/>
          <a:ext cx="0" cy="0"/>
          <a:chOff x="0" y="0"/>
          <a:chExt cx="0" cy="0"/>
        </a:xfrm>
      </p:grpSpPr>
      <p:sp>
        <p:nvSpPr>
          <p:cNvPr id="16" name="Google Shape;1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8" name="Google Shape;18;p1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 name="Google Shape;1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2" name="Google Shape;22;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 name="Google Shape;2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 name="Google Shape;2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 name="Google Shape;3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mailto:ctoplis@heritage.org.nz" TargetMode="External"/><Relationship Id="rId4" Type="http://schemas.openxmlformats.org/officeDocument/2006/relationships/hyperlink" Target="mailto:tohuwhenua@gmail.com" TargetMode="External"/><Relationship Id="rId5" Type="http://schemas.openxmlformats.org/officeDocument/2006/relationships/hyperlink" Target="https://tohuwhenua.nz/" TargetMode="External"/><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descr="A picture containing outdoor, grass, sky&#10;&#10;Description automatically generated" id="61" name="Google Shape;61;g12c8674bc98_0_0"/>
          <p:cNvPicPr preferRelativeResize="0"/>
          <p:nvPr/>
        </p:nvPicPr>
        <p:blipFill rotWithShape="1">
          <a:blip r:embed="rId3">
            <a:alphaModFix/>
          </a:blip>
          <a:srcRect b="-2375" l="6611" r="0" t="0"/>
          <a:stretch/>
        </p:blipFill>
        <p:spPr>
          <a:xfrm>
            <a:off x="-118550" y="-55025"/>
            <a:ext cx="9325522" cy="526465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0"/>
              </a:srgbClr>
            </a:outerShdw>
          </a:effectLst>
        </p:spPr>
      </p:pic>
      <p:pic>
        <p:nvPicPr>
          <p:cNvPr descr="Shape&#10;&#10;Description automatically generated with medium confidence" id="62" name="Google Shape;62;g12c8674bc98_0_0"/>
          <p:cNvPicPr preferRelativeResize="0"/>
          <p:nvPr/>
        </p:nvPicPr>
        <p:blipFill rotWithShape="1">
          <a:blip r:embed="rId4">
            <a:alphaModFix/>
          </a:blip>
          <a:srcRect b="0" l="0" r="0" t="0"/>
          <a:stretch/>
        </p:blipFill>
        <p:spPr>
          <a:xfrm>
            <a:off x="636393" y="-1"/>
            <a:ext cx="5709092" cy="2542970"/>
          </a:xfrm>
          <a:prstGeom prst="rect">
            <a:avLst/>
          </a:prstGeom>
          <a:noFill/>
          <a:ln>
            <a:noFill/>
          </a:ln>
        </p:spPr>
      </p:pic>
      <p:pic>
        <p:nvPicPr>
          <p:cNvPr descr="Logo&#10;&#10;Description automatically generated" id="63" name="Google Shape;63;g12c8674bc98_0_0"/>
          <p:cNvPicPr preferRelativeResize="0"/>
          <p:nvPr/>
        </p:nvPicPr>
        <p:blipFill rotWithShape="1">
          <a:blip r:embed="rId5">
            <a:alphaModFix/>
          </a:blip>
          <a:srcRect b="0" l="0" r="0" t="0"/>
          <a:stretch/>
        </p:blipFill>
        <p:spPr>
          <a:xfrm>
            <a:off x="8056944" y="3982420"/>
            <a:ext cx="971552" cy="9715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0"/>
          <p:cNvSpPr txBox="1"/>
          <p:nvPr>
            <p:ph idx="1" type="body"/>
          </p:nvPr>
        </p:nvSpPr>
        <p:spPr>
          <a:xfrm>
            <a:off x="5057025" y="445275"/>
            <a:ext cx="4086900" cy="397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960"/>
              </a:spcBef>
              <a:spcAft>
                <a:spcPts val="0"/>
              </a:spcAft>
              <a:buSzPts val="1200"/>
              <a:buNone/>
            </a:pPr>
            <a:r>
              <a:rPr b="1" lang="en" sz="1800">
                <a:solidFill>
                  <a:schemeClr val="dk1"/>
                </a:solidFill>
                <a:latin typeface="Calibri"/>
                <a:ea typeface="Calibri"/>
                <a:cs typeface="Calibri"/>
                <a:sym typeface="Calibri"/>
              </a:rPr>
              <a:t>The strength of the Tohu Whenua brand relies on all of us.</a:t>
            </a:r>
            <a:endParaRPr b="1" sz="1800">
              <a:solidFill>
                <a:schemeClr val="dk1"/>
              </a:solidFill>
              <a:latin typeface="Calibri"/>
              <a:ea typeface="Calibri"/>
              <a:cs typeface="Calibri"/>
              <a:sym typeface="Calibri"/>
            </a:endParaRPr>
          </a:p>
          <a:p>
            <a:pPr indent="-342900" lvl="0" marL="457200" rtl="0" algn="l">
              <a:lnSpc>
                <a:spcPct val="115000"/>
              </a:lnSpc>
              <a:spcBef>
                <a:spcPts val="96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Show others you are proud to be part of the Tohu Whenua brand:</a:t>
            </a:r>
            <a:r>
              <a:rPr b="1" lang="en" sz="1400">
                <a:solidFill>
                  <a:schemeClr val="dk1"/>
                </a:solidFill>
                <a:latin typeface="Calibri"/>
                <a:ea typeface="Calibri"/>
                <a:cs typeface="Calibri"/>
                <a:sym typeface="Calibri"/>
              </a:rPr>
              <a:t>   use the logo, display our flag &amp; banners, promote the website, wear the t-shirt, tag @tohuwhenua</a:t>
            </a:r>
            <a:endParaRPr b="1" sz="14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Tell your visitors about other Tohu Whenua. Give them a brochure. </a:t>
            </a:r>
            <a:endParaRPr b="1"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Talk to the team at Tohu Whenua.</a:t>
            </a:r>
            <a:endParaRPr b="1" sz="1800">
              <a:solidFill>
                <a:schemeClr val="dk1"/>
              </a:solidFill>
              <a:latin typeface="Calibri"/>
              <a:ea typeface="Calibri"/>
              <a:cs typeface="Calibri"/>
              <a:sym typeface="Calibri"/>
            </a:endParaRPr>
          </a:p>
          <a:p>
            <a:pPr indent="0" lvl="0" marL="0" rtl="0" algn="l">
              <a:lnSpc>
                <a:spcPct val="115000"/>
              </a:lnSpc>
              <a:spcBef>
                <a:spcPts val="960"/>
              </a:spcBef>
              <a:spcAft>
                <a:spcPts val="0"/>
              </a:spcAft>
              <a:buSzPts val="1200"/>
              <a:buNone/>
            </a:pPr>
            <a:r>
              <a:t/>
            </a:r>
            <a:endParaRPr>
              <a:solidFill>
                <a:schemeClr val="dk1"/>
              </a:solidFill>
              <a:latin typeface="Calibri"/>
              <a:ea typeface="Calibri"/>
              <a:cs typeface="Calibri"/>
              <a:sym typeface="Calibri"/>
            </a:endParaRPr>
          </a:p>
          <a:p>
            <a:pPr indent="0" lvl="0" marL="0" rtl="0" algn="l">
              <a:lnSpc>
                <a:spcPct val="115000"/>
              </a:lnSpc>
              <a:spcBef>
                <a:spcPts val="96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pic>
        <p:nvPicPr>
          <p:cNvPr descr="Logo&#10;&#10;Description automatically generated" id="142" name="Google Shape;142;p10"/>
          <p:cNvPicPr preferRelativeResize="0"/>
          <p:nvPr/>
        </p:nvPicPr>
        <p:blipFill rotWithShape="1">
          <a:blip r:embed="rId3">
            <a:alphaModFix/>
          </a:blip>
          <a:srcRect b="0" l="0" r="0" t="0"/>
          <a:stretch/>
        </p:blipFill>
        <p:spPr>
          <a:xfrm>
            <a:off x="8056944" y="4080391"/>
            <a:ext cx="971552" cy="971552"/>
          </a:xfrm>
          <a:prstGeom prst="rect">
            <a:avLst/>
          </a:prstGeom>
          <a:noFill/>
          <a:ln>
            <a:noFill/>
          </a:ln>
        </p:spPr>
      </p:pic>
      <p:pic>
        <p:nvPicPr>
          <p:cNvPr id="143" name="Google Shape;143;p10"/>
          <p:cNvPicPr preferRelativeResize="0"/>
          <p:nvPr/>
        </p:nvPicPr>
        <p:blipFill>
          <a:blip r:embed="rId4">
            <a:alphaModFix/>
          </a:blip>
          <a:stretch>
            <a:fillRect/>
          </a:stretch>
        </p:blipFill>
        <p:spPr>
          <a:xfrm>
            <a:off x="111350" y="679075"/>
            <a:ext cx="4766602" cy="3176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7" name="Shape 147"/>
        <p:cNvGrpSpPr/>
        <p:nvPr/>
      </p:nvGrpSpPr>
      <p:grpSpPr>
        <a:xfrm>
          <a:off x="0" y="0"/>
          <a:ext cx="0" cy="0"/>
          <a:chOff x="0" y="0"/>
          <a:chExt cx="0" cy="0"/>
        </a:xfrm>
      </p:grpSpPr>
      <p:sp>
        <p:nvSpPr>
          <p:cNvPr id="148" name="Google Shape;148;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FF0000"/>
                </a:solidFill>
              </a:rPr>
              <a:t>Tohu Whenua contacts</a:t>
            </a:r>
            <a:endParaRPr>
              <a:solidFill>
                <a:srgbClr val="FF0000"/>
              </a:solidFill>
            </a:endParaRPr>
          </a:p>
        </p:txBody>
      </p:sp>
      <p:sp>
        <p:nvSpPr>
          <p:cNvPr id="149" name="Google Shape;149;p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solidFill>
                <a:srgbClr val="FFFFFF"/>
              </a:solidFill>
            </a:endParaRPr>
          </a:p>
          <a:p>
            <a:pPr indent="0" lvl="0" marL="0" rtl="0" algn="l">
              <a:lnSpc>
                <a:spcPct val="115000"/>
              </a:lnSpc>
              <a:spcBef>
                <a:spcPts val="1000"/>
              </a:spcBef>
              <a:spcAft>
                <a:spcPts val="0"/>
              </a:spcAft>
              <a:buSzPts val="1400"/>
              <a:buNone/>
            </a:pPr>
            <a:r>
              <a:rPr lang="en" sz="1700">
                <a:solidFill>
                  <a:srgbClr val="FFFFFF"/>
                </a:solidFill>
                <a:latin typeface="Calibri"/>
                <a:ea typeface="Calibri"/>
                <a:cs typeface="Calibri"/>
                <a:sym typeface="Calibri"/>
              </a:rPr>
              <a:t>Regional lead: </a:t>
            </a:r>
            <a:r>
              <a:rPr lang="en" sz="1700">
                <a:solidFill>
                  <a:srgbClr val="FF0000"/>
                </a:solidFill>
                <a:latin typeface="Calibri"/>
                <a:ea typeface="Calibri"/>
                <a:cs typeface="Calibri"/>
                <a:sym typeface="Calibri"/>
              </a:rPr>
              <a:t>insert contact details</a:t>
            </a:r>
            <a:endParaRPr sz="1700">
              <a:solidFill>
                <a:srgbClr val="FF0000"/>
              </a:solidFill>
              <a:latin typeface="Calibri"/>
              <a:ea typeface="Calibri"/>
              <a:cs typeface="Calibri"/>
              <a:sym typeface="Calibri"/>
            </a:endParaRPr>
          </a:p>
          <a:p>
            <a:pPr indent="0" lvl="0" marL="0" rtl="0" algn="l">
              <a:lnSpc>
                <a:spcPct val="115000"/>
              </a:lnSpc>
              <a:spcBef>
                <a:spcPts val="1000"/>
              </a:spcBef>
              <a:spcAft>
                <a:spcPts val="0"/>
              </a:spcAft>
              <a:buSzPts val="1400"/>
              <a:buNone/>
            </a:pPr>
            <a:r>
              <a:t/>
            </a:r>
            <a:endParaRPr sz="1700">
              <a:solidFill>
                <a:srgbClr val="FFFFFF"/>
              </a:solidFill>
              <a:latin typeface="Calibri"/>
              <a:ea typeface="Calibri"/>
              <a:cs typeface="Calibri"/>
              <a:sym typeface="Calibri"/>
            </a:endParaRPr>
          </a:p>
          <a:p>
            <a:pPr indent="0" lvl="0" marL="0" rtl="0" algn="l">
              <a:lnSpc>
                <a:spcPct val="115000"/>
              </a:lnSpc>
              <a:spcBef>
                <a:spcPts val="1000"/>
              </a:spcBef>
              <a:spcAft>
                <a:spcPts val="0"/>
              </a:spcAft>
              <a:buSzPts val="1400"/>
              <a:buNone/>
            </a:pPr>
            <a:r>
              <a:rPr lang="en" sz="1700">
                <a:solidFill>
                  <a:srgbClr val="FFFFFF"/>
                </a:solidFill>
                <a:latin typeface="Calibri"/>
                <a:ea typeface="Calibri"/>
                <a:cs typeface="Calibri"/>
                <a:sym typeface="Calibri"/>
              </a:rPr>
              <a:t>Programme manager: </a:t>
            </a:r>
            <a:r>
              <a:rPr lang="en" sz="1700">
                <a:solidFill>
                  <a:srgbClr val="FF0000"/>
                </a:solidFill>
                <a:latin typeface="Calibri"/>
                <a:ea typeface="Calibri"/>
                <a:cs typeface="Calibri"/>
                <a:sym typeface="Calibri"/>
              </a:rPr>
              <a:t>Caroline Toplis</a:t>
            </a:r>
            <a:endParaRPr sz="1700">
              <a:solidFill>
                <a:srgbClr val="FF0000"/>
              </a:solidFill>
              <a:latin typeface="Calibri"/>
              <a:ea typeface="Calibri"/>
              <a:cs typeface="Calibri"/>
              <a:sym typeface="Calibri"/>
            </a:endParaRPr>
          </a:p>
          <a:p>
            <a:pPr indent="0" lvl="0" marL="0" rtl="0" algn="l">
              <a:lnSpc>
                <a:spcPct val="115000"/>
              </a:lnSpc>
              <a:spcBef>
                <a:spcPts val="1000"/>
              </a:spcBef>
              <a:spcAft>
                <a:spcPts val="0"/>
              </a:spcAft>
              <a:buSzPts val="1400"/>
              <a:buNone/>
            </a:pPr>
            <a:r>
              <a:rPr lang="en" sz="1700">
                <a:solidFill>
                  <a:srgbClr val="FFFFFF"/>
                </a:solidFill>
                <a:uFill>
                  <a:noFill/>
                </a:uFill>
                <a:latin typeface="Calibri"/>
                <a:ea typeface="Calibri"/>
                <a:cs typeface="Calibri"/>
                <a:sym typeface="Calibri"/>
                <a:hlinkClick r:id="rId3">
                  <a:extLst>
                    <a:ext uri="{A12FA001-AC4F-418D-AE19-62706E023703}">
                      <ahyp:hlinkClr val="tx"/>
                    </a:ext>
                  </a:extLst>
                </a:hlinkClick>
              </a:rPr>
              <a:t>ctoplis@heritage.org.nz</a:t>
            </a:r>
            <a:r>
              <a:rPr lang="en" sz="1700">
                <a:solidFill>
                  <a:srgbClr val="FFFFFF"/>
                </a:solidFill>
                <a:latin typeface="Calibri"/>
                <a:ea typeface="Calibri"/>
                <a:cs typeface="Calibri"/>
                <a:sym typeface="Calibri"/>
              </a:rPr>
              <a:t> | 027 642 5592</a:t>
            </a:r>
            <a:endParaRPr sz="1700">
              <a:solidFill>
                <a:srgbClr val="FFFFFF"/>
              </a:solidFill>
              <a:latin typeface="Calibri"/>
              <a:ea typeface="Calibri"/>
              <a:cs typeface="Calibri"/>
              <a:sym typeface="Calibri"/>
            </a:endParaRPr>
          </a:p>
          <a:p>
            <a:pPr indent="0" lvl="0" marL="0" rtl="0" algn="l">
              <a:lnSpc>
                <a:spcPct val="115000"/>
              </a:lnSpc>
              <a:spcBef>
                <a:spcPts val="1000"/>
              </a:spcBef>
              <a:spcAft>
                <a:spcPts val="0"/>
              </a:spcAft>
              <a:buSzPts val="1400"/>
              <a:buNone/>
            </a:pPr>
            <a:r>
              <a:t/>
            </a:r>
            <a:endParaRPr sz="1700">
              <a:solidFill>
                <a:srgbClr val="FFFFFF"/>
              </a:solidFill>
              <a:latin typeface="Calibri"/>
              <a:ea typeface="Calibri"/>
              <a:cs typeface="Calibri"/>
              <a:sym typeface="Calibri"/>
            </a:endParaRPr>
          </a:p>
          <a:p>
            <a:pPr indent="0" lvl="0" marL="0" rtl="0" algn="l">
              <a:lnSpc>
                <a:spcPct val="115000"/>
              </a:lnSpc>
              <a:spcBef>
                <a:spcPts val="1000"/>
              </a:spcBef>
              <a:spcAft>
                <a:spcPts val="0"/>
              </a:spcAft>
              <a:buSzPts val="1400"/>
              <a:buNone/>
            </a:pPr>
            <a:r>
              <a:rPr lang="en" sz="1700">
                <a:solidFill>
                  <a:srgbClr val="FFFFFF"/>
                </a:solidFill>
                <a:latin typeface="Calibri"/>
                <a:ea typeface="Calibri"/>
                <a:cs typeface="Calibri"/>
                <a:sym typeface="Calibri"/>
              </a:rPr>
              <a:t>Marketing &amp; Comms: </a:t>
            </a:r>
            <a:r>
              <a:rPr lang="en" sz="1700">
                <a:solidFill>
                  <a:srgbClr val="FF0000"/>
                </a:solidFill>
                <a:latin typeface="Calibri"/>
                <a:ea typeface="Calibri"/>
                <a:cs typeface="Calibri"/>
                <a:sym typeface="Calibri"/>
              </a:rPr>
              <a:t>Claudia Babirat</a:t>
            </a:r>
            <a:endParaRPr sz="1700">
              <a:solidFill>
                <a:srgbClr val="FF0000"/>
              </a:solidFill>
              <a:latin typeface="Calibri"/>
              <a:ea typeface="Calibri"/>
              <a:cs typeface="Calibri"/>
              <a:sym typeface="Calibri"/>
            </a:endParaRPr>
          </a:p>
          <a:p>
            <a:pPr indent="0" lvl="0" marL="0" rtl="0" algn="l">
              <a:lnSpc>
                <a:spcPct val="115000"/>
              </a:lnSpc>
              <a:spcBef>
                <a:spcPts val="1000"/>
              </a:spcBef>
              <a:spcAft>
                <a:spcPts val="1000"/>
              </a:spcAft>
              <a:buClr>
                <a:schemeClr val="dk1"/>
              </a:buClr>
              <a:buSzPts val="1100"/>
              <a:buFont typeface="Arial"/>
              <a:buNone/>
            </a:pPr>
            <a:r>
              <a:rPr lang="en" sz="1700">
                <a:solidFill>
                  <a:srgbClr val="FFFFFF"/>
                </a:solidFill>
                <a:uFill>
                  <a:noFill/>
                </a:uFill>
                <a:latin typeface="Calibri"/>
                <a:ea typeface="Calibri"/>
                <a:cs typeface="Calibri"/>
                <a:sym typeface="Calibri"/>
                <a:hlinkClick r:id="rId4">
                  <a:extLst>
                    <a:ext uri="{A12FA001-AC4F-418D-AE19-62706E023703}">
                      <ahyp:hlinkClr val="tx"/>
                    </a:ext>
                  </a:extLst>
                </a:hlinkClick>
              </a:rPr>
              <a:t>tohuwhenua@gmail.com</a:t>
            </a:r>
            <a:r>
              <a:rPr lang="en" sz="1700">
                <a:solidFill>
                  <a:srgbClr val="FFFFFF"/>
                </a:solidFill>
                <a:latin typeface="Calibri"/>
                <a:ea typeface="Calibri"/>
                <a:cs typeface="Calibri"/>
                <a:sym typeface="Calibri"/>
              </a:rPr>
              <a:t> | 027 4199 566</a:t>
            </a:r>
            <a:endParaRPr sz="1700">
              <a:solidFill>
                <a:srgbClr val="FFFFFF"/>
              </a:solidFill>
              <a:latin typeface="Calibri"/>
              <a:ea typeface="Calibri"/>
              <a:cs typeface="Calibri"/>
              <a:sym typeface="Calibri"/>
            </a:endParaRPr>
          </a:p>
        </p:txBody>
      </p:sp>
      <p:sp>
        <p:nvSpPr>
          <p:cNvPr id="150" name="Google Shape;150;p11"/>
          <p:cNvSpPr txBox="1"/>
          <p:nvPr>
            <p:ph idx="2" type="body"/>
          </p:nvPr>
        </p:nvSpPr>
        <p:spPr>
          <a:xfrm>
            <a:off x="4832400" y="556525"/>
            <a:ext cx="3325500" cy="284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200">
                <a:solidFill>
                  <a:srgbClr val="FFFFFF"/>
                </a:solidFill>
                <a:highlight>
                  <a:srgbClr val="000000"/>
                </a:highlight>
                <a:latin typeface="Calibri"/>
                <a:ea typeface="Calibri"/>
                <a:cs typeface="Calibri"/>
                <a:sym typeface="Calibri"/>
              </a:rPr>
              <a:t>Website:  </a:t>
            </a:r>
            <a:r>
              <a:rPr lang="en" sz="2200" u="sng">
                <a:solidFill>
                  <a:srgbClr val="6D9EEB"/>
                </a:solidFill>
                <a:highlight>
                  <a:srgbClr val="000000"/>
                </a:highlight>
                <a:latin typeface="Calibri"/>
                <a:ea typeface="Calibri"/>
                <a:cs typeface="Calibri"/>
                <a:sym typeface="Calibri"/>
                <a:hlinkClick r:id="rId5">
                  <a:extLst>
                    <a:ext uri="{A12FA001-AC4F-418D-AE19-62706E023703}">
                      <ahyp:hlinkClr val="tx"/>
                    </a:ext>
                  </a:extLst>
                </a:hlinkClick>
              </a:rPr>
              <a:t>tohuwhenua.nz</a:t>
            </a:r>
            <a:r>
              <a:rPr lang="en" sz="2200">
                <a:solidFill>
                  <a:srgbClr val="6D9EEB"/>
                </a:solidFill>
                <a:highlight>
                  <a:srgbClr val="000000"/>
                </a:highlight>
                <a:latin typeface="Calibri"/>
                <a:ea typeface="Calibri"/>
                <a:cs typeface="Calibri"/>
                <a:sym typeface="Calibri"/>
              </a:rPr>
              <a:t> </a:t>
            </a:r>
            <a:endParaRPr sz="2200">
              <a:solidFill>
                <a:srgbClr val="6D9EEB"/>
              </a:solidFill>
              <a:highlight>
                <a:srgbClr val="000000"/>
              </a:highlight>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2200">
              <a:solidFill>
                <a:srgbClr val="FFFFFF"/>
              </a:solidFill>
              <a:highlight>
                <a:srgbClr val="0000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2200">
                <a:solidFill>
                  <a:srgbClr val="FFFFFF"/>
                </a:solidFill>
                <a:highlight>
                  <a:srgbClr val="000000"/>
                </a:highlight>
                <a:latin typeface="Calibri"/>
                <a:ea typeface="Calibri"/>
                <a:cs typeface="Calibri"/>
                <a:sym typeface="Calibri"/>
              </a:rPr>
              <a:t>Facebook and Instagram: </a:t>
            </a:r>
            <a:r>
              <a:rPr lang="en" sz="2200">
                <a:solidFill>
                  <a:srgbClr val="6D9EEB"/>
                </a:solidFill>
                <a:highlight>
                  <a:srgbClr val="000000"/>
                </a:highlight>
                <a:latin typeface="Calibri"/>
                <a:ea typeface="Calibri"/>
                <a:cs typeface="Calibri"/>
                <a:sym typeface="Calibri"/>
              </a:rPr>
              <a:t>@tohuwhenua</a:t>
            </a:r>
            <a:endParaRPr sz="2400">
              <a:solidFill>
                <a:srgbClr val="6D9EEB"/>
              </a:solidFill>
              <a:highlight>
                <a:srgbClr val="000000"/>
              </a:highlight>
            </a:endParaRPr>
          </a:p>
        </p:txBody>
      </p:sp>
      <p:pic>
        <p:nvPicPr>
          <p:cNvPr id="151" name="Google Shape;151;p11"/>
          <p:cNvPicPr preferRelativeResize="0"/>
          <p:nvPr/>
        </p:nvPicPr>
        <p:blipFill>
          <a:blip r:embed="rId6">
            <a:alphaModFix/>
          </a:blip>
          <a:stretch>
            <a:fillRect/>
          </a:stretch>
        </p:blipFill>
        <p:spPr>
          <a:xfrm>
            <a:off x="4514525" y="2482074"/>
            <a:ext cx="4260876" cy="1897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pic>
        <p:nvPicPr>
          <p:cNvPr descr="A picture containing grass, sky, outdoor, lush&#10;&#10;Description automatically generated" id="68" name="Google Shape;68;g12c8674bc98_0_81"/>
          <p:cNvPicPr preferRelativeResize="0"/>
          <p:nvPr/>
        </p:nvPicPr>
        <p:blipFill rotWithShape="1">
          <a:blip r:embed="rId3">
            <a:alphaModFix/>
          </a:blip>
          <a:srcRect b="12912" l="0" r="0" t="12102"/>
          <a:stretch/>
        </p:blipFill>
        <p:spPr>
          <a:xfrm>
            <a:off x="-10" y="487"/>
            <a:ext cx="9143988" cy="5142537"/>
          </a:xfrm>
          <a:prstGeom prst="rect">
            <a:avLst/>
          </a:prstGeom>
          <a:noFill/>
          <a:ln>
            <a:noFill/>
          </a:ln>
        </p:spPr>
      </p:pic>
      <p:sp>
        <p:nvSpPr>
          <p:cNvPr id="69" name="Google Shape;69;g12c8674bc98_0_81"/>
          <p:cNvSpPr txBox="1"/>
          <p:nvPr/>
        </p:nvSpPr>
        <p:spPr>
          <a:xfrm>
            <a:off x="326250" y="278250"/>
            <a:ext cx="5530800" cy="1300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1800"/>
              <a:buFont typeface="Calibri"/>
              <a:buNone/>
            </a:pPr>
            <a:r>
              <a:rPr b="1" lang="en" sz="2000">
                <a:solidFill>
                  <a:schemeClr val="dk1"/>
                </a:solidFill>
                <a:latin typeface="Calibri"/>
                <a:ea typeface="Calibri"/>
                <a:cs typeface="Calibri"/>
                <a:sym typeface="Calibri"/>
              </a:rPr>
              <a:t>Tohu Whenua is a visitor programme that connects New Zealanders with their heritage and enhances their sense of national identity by promoting significant historical and cultural sites.</a:t>
            </a:r>
            <a:endParaRPr sz="1300"/>
          </a:p>
        </p:txBody>
      </p:sp>
      <p:pic>
        <p:nvPicPr>
          <p:cNvPr descr="Logo&#10;&#10;Description automatically generated" id="70" name="Google Shape;70;g12c8674bc98_0_81"/>
          <p:cNvPicPr preferRelativeResize="0"/>
          <p:nvPr/>
        </p:nvPicPr>
        <p:blipFill rotWithShape="1">
          <a:blip r:embed="rId4">
            <a:alphaModFix/>
          </a:blip>
          <a:srcRect b="0" l="0" r="0" t="0"/>
          <a:stretch/>
        </p:blipFill>
        <p:spPr>
          <a:xfrm>
            <a:off x="8085519" y="4111007"/>
            <a:ext cx="971552" cy="971552"/>
          </a:xfrm>
          <a:prstGeom prst="rect">
            <a:avLst/>
          </a:prstGeom>
          <a:noFill/>
          <a:ln>
            <a:noFill/>
          </a:ln>
        </p:spPr>
      </p:pic>
      <p:pic>
        <p:nvPicPr>
          <p:cNvPr id="71" name="Google Shape;71;g12c8674bc98_0_81"/>
          <p:cNvPicPr preferRelativeResize="0"/>
          <p:nvPr/>
        </p:nvPicPr>
        <p:blipFill>
          <a:blip r:embed="rId5">
            <a:alphaModFix/>
          </a:blip>
          <a:stretch>
            <a:fillRect/>
          </a:stretch>
        </p:blipFill>
        <p:spPr>
          <a:xfrm>
            <a:off x="149075" y="3692975"/>
            <a:ext cx="3256524" cy="1450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5" name="Shape 75"/>
        <p:cNvGrpSpPr/>
        <p:nvPr/>
      </p:nvGrpSpPr>
      <p:grpSpPr>
        <a:xfrm>
          <a:off x="0" y="0"/>
          <a:ext cx="0" cy="0"/>
          <a:chOff x="0" y="0"/>
          <a:chExt cx="0" cy="0"/>
        </a:xfrm>
      </p:grpSpPr>
      <p:sp>
        <p:nvSpPr>
          <p:cNvPr id="76" name="Google Shape;76;p3"/>
          <p:cNvSpPr txBox="1"/>
          <p:nvPr/>
        </p:nvSpPr>
        <p:spPr>
          <a:xfrm>
            <a:off x="5227825" y="1700425"/>
            <a:ext cx="3823800" cy="2742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960"/>
              </a:spcBef>
              <a:spcAft>
                <a:spcPts val="0"/>
              </a:spcAft>
              <a:buClr>
                <a:srgbClr val="000000"/>
              </a:buClr>
              <a:buSzPts val="2100"/>
              <a:buFont typeface="Arial"/>
              <a:buNone/>
            </a:pPr>
            <a:r>
              <a:rPr b="1" lang="en" sz="2100">
                <a:solidFill>
                  <a:srgbClr val="FFFFFF"/>
                </a:solidFill>
                <a:latin typeface="Calibri"/>
                <a:ea typeface="Calibri"/>
                <a:cs typeface="Calibri"/>
                <a:sym typeface="Calibri"/>
              </a:rPr>
              <a:t>Tohu Whenua</a:t>
            </a:r>
            <a:r>
              <a:rPr b="1" i="0" lang="en" sz="2100" u="none" cap="none" strike="noStrike">
                <a:solidFill>
                  <a:srgbClr val="FFFFFF"/>
                </a:solidFill>
                <a:latin typeface="Calibri"/>
                <a:ea typeface="Calibri"/>
                <a:cs typeface="Calibri"/>
                <a:sym typeface="Calibri"/>
              </a:rPr>
              <a:t> promotes a network of selected heritage places</a:t>
            </a:r>
            <a:r>
              <a:rPr b="1" lang="en" sz="2100">
                <a:solidFill>
                  <a:srgbClr val="FFFFFF"/>
                </a:solidFill>
                <a:latin typeface="Calibri"/>
                <a:ea typeface="Calibri"/>
                <a:cs typeface="Calibri"/>
                <a:sym typeface="Calibri"/>
              </a:rPr>
              <a:t> called </a:t>
            </a:r>
            <a:r>
              <a:rPr b="1" i="0" lang="en" sz="2100" u="none" cap="none" strike="noStrike">
                <a:solidFill>
                  <a:srgbClr val="FFFFFF"/>
                </a:solidFill>
                <a:latin typeface="Calibri"/>
                <a:ea typeface="Calibri"/>
                <a:cs typeface="Calibri"/>
                <a:sym typeface="Calibri"/>
              </a:rPr>
              <a:t>Tohu Whenua (</a:t>
            </a:r>
            <a:r>
              <a:rPr b="1" lang="en" sz="2100">
                <a:solidFill>
                  <a:srgbClr val="FFFFFF"/>
                </a:solidFill>
                <a:latin typeface="Calibri"/>
                <a:ea typeface="Calibri"/>
                <a:cs typeface="Calibri"/>
                <a:sym typeface="Calibri"/>
              </a:rPr>
              <a:t>te reo Māori for </a:t>
            </a:r>
            <a:r>
              <a:rPr b="1" i="1" lang="en" sz="2100">
                <a:solidFill>
                  <a:srgbClr val="FFFFFF"/>
                </a:solidFill>
                <a:latin typeface="Calibri"/>
                <a:ea typeface="Calibri"/>
                <a:cs typeface="Calibri"/>
                <a:sym typeface="Calibri"/>
              </a:rPr>
              <a:t>landmarks</a:t>
            </a:r>
            <a:r>
              <a:rPr b="1" lang="en" sz="2100">
                <a:solidFill>
                  <a:srgbClr val="FFFFFF"/>
                </a:solidFill>
                <a:latin typeface="Calibri"/>
                <a:ea typeface="Calibri"/>
                <a:cs typeface="Calibri"/>
                <a:sym typeface="Calibri"/>
              </a:rPr>
              <a:t>).</a:t>
            </a:r>
            <a:r>
              <a:rPr b="1" i="0" lang="en" sz="2100" u="none" cap="none" strike="noStrike">
                <a:solidFill>
                  <a:srgbClr val="FFFFFF"/>
                </a:solidFill>
                <a:latin typeface="Calibri"/>
                <a:ea typeface="Calibri"/>
                <a:cs typeface="Calibri"/>
                <a:sym typeface="Calibri"/>
              </a:rPr>
              <a:t> </a:t>
            </a:r>
            <a:endParaRPr b="1" i="0" sz="2100" u="none" cap="none" strike="noStrike">
              <a:solidFill>
                <a:srgbClr val="FFFFFF"/>
              </a:solidFill>
              <a:latin typeface="Calibri"/>
              <a:ea typeface="Calibri"/>
              <a:cs typeface="Calibri"/>
              <a:sym typeface="Calibri"/>
            </a:endParaRPr>
          </a:p>
          <a:p>
            <a:pPr indent="0" lvl="0" marL="0" marR="0" rtl="0" algn="l">
              <a:lnSpc>
                <a:spcPct val="115000"/>
              </a:lnSpc>
              <a:spcBef>
                <a:spcPts val="960"/>
              </a:spcBef>
              <a:spcAft>
                <a:spcPts val="0"/>
              </a:spcAft>
              <a:buClr>
                <a:srgbClr val="000000"/>
              </a:buClr>
              <a:buSzPts val="2100"/>
              <a:buFont typeface="Arial"/>
              <a:buNone/>
            </a:pPr>
            <a:r>
              <a:rPr b="1" lang="en" sz="2100">
                <a:solidFill>
                  <a:srgbClr val="FFFFFF"/>
                </a:solidFill>
                <a:latin typeface="Calibri"/>
                <a:ea typeface="Calibri"/>
                <a:cs typeface="Calibri"/>
                <a:sym typeface="Calibri"/>
              </a:rPr>
              <a:t>This makes</a:t>
            </a:r>
            <a:r>
              <a:rPr b="1" i="0" lang="en" sz="2100" u="none" cap="none" strike="noStrike">
                <a:solidFill>
                  <a:srgbClr val="FFFFFF"/>
                </a:solidFill>
                <a:latin typeface="Calibri"/>
                <a:ea typeface="Calibri"/>
                <a:cs typeface="Calibri"/>
                <a:sym typeface="Calibri"/>
              </a:rPr>
              <a:t> it easy for visitors to identify ou</a:t>
            </a:r>
            <a:r>
              <a:rPr b="1" lang="en" sz="2100">
                <a:solidFill>
                  <a:srgbClr val="FFFFFF"/>
                </a:solidFill>
                <a:latin typeface="Calibri"/>
                <a:ea typeface="Calibri"/>
                <a:cs typeface="Calibri"/>
                <a:sym typeface="Calibri"/>
              </a:rPr>
              <a:t>r nation’s best</a:t>
            </a:r>
            <a:r>
              <a:rPr b="1" i="0" lang="en" sz="2100" u="none" cap="none" strike="noStrike">
                <a:solidFill>
                  <a:srgbClr val="FFFFFF"/>
                </a:solidFill>
                <a:latin typeface="Calibri"/>
                <a:ea typeface="Calibri"/>
                <a:cs typeface="Calibri"/>
                <a:sym typeface="Calibri"/>
              </a:rPr>
              <a:t> heritage experiences.</a:t>
            </a:r>
            <a:endParaRPr b="0" i="0" sz="1400" u="none" cap="none" strike="noStrike">
              <a:solidFill>
                <a:srgbClr val="FFFFFF"/>
              </a:solidFill>
              <a:latin typeface="Arial"/>
              <a:ea typeface="Arial"/>
              <a:cs typeface="Arial"/>
              <a:sym typeface="Arial"/>
            </a:endParaRPr>
          </a:p>
        </p:txBody>
      </p:sp>
      <p:pic>
        <p:nvPicPr>
          <p:cNvPr id="77" name="Google Shape;77;p3"/>
          <p:cNvPicPr preferRelativeResize="0"/>
          <p:nvPr/>
        </p:nvPicPr>
        <p:blipFill rotWithShape="1">
          <a:blip r:embed="rId3">
            <a:alphaModFix/>
          </a:blip>
          <a:srcRect b="0" l="0" r="0" t="0"/>
          <a:stretch/>
        </p:blipFill>
        <p:spPr>
          <a:xfrm>
            <a:off x="0" y="0"/>
            <a:ext cx="5143501" cy="5143501"/>
          </a:xfrm>
          <a:prstGeom prst="rect">
            <a:avLst/>
          </a:prstGeom>
          <a:noFill/>
          <a:ln>
            <a:noFill/>
          </a:ln>
        </p:spPr>
      </p:pic>
      <p:pic>
        <p:nvPicPr>
          <p:cNvPr id="78" name="Google Shape;78;p3"/>
          <p:cNvPicPr preferRelativeResize="0"/>
          <p:nvPr/>
        </p:nvPicPr>
        <p:blipFill>
          <a:blip r:embed="rId4">
            <a:alphaModFix/>
          </a:blip>
          <a:stretch>
            <a:fillRect/>
          </a:stretch>
        </p:blipFill>
        <p:spPr>
          <a:xfrm>
            <a:off x="5511462" y="182800"/>
            <a:ext cx="3256524" cy="145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9"/>
          <p:cNvPicPr preferRelativeResize="0"/>
          <p:nvPr/>
        </p:nvPicPr>
        <p:blipFill rotWithShape="1">
          <a:blip r:embed="rId3">
            <a:alphaModFix/>
          </a:blip>
          <a:srcRect b="0" l="0" r="0" t="0"/>
          <a:stretch/>
        </p:blipFill>
        <p:spPr>
          <a:xfrm>
            <a:off x="1317875" y="2970325"/>
            <a:ext cx="2816800" cy="964650"/>
          </a:xfrm>
          <a:prstGeom prst="rect">
            <a:avLst/>
          </a:prstGeom>
          <a:noFill/>
          <a:ln>
            <a:noFill/>
          </a:ln>
        </p:spPr>
      </p:pic>
      <p:pic>
        <p:nvPicPr>
          <p:cNvPr id="84" name="Google Shape;84;p9"/>
          <p:cNvPicPr preferRelativeResize="0"/>
          <p:nvPr/>
        </p:nvPicPr>
        <p:blipFill rotWithShape="1">
          <a:blip r:embed="rId4">
            <a:alphaModFix/>
          </a:blip>
          <a:srcRect b="0" l="0" r="0" t="0"/>
          <a:stretch/>
        </p:blipFill>
        <p:spPr>
          <a:xfrm>
            <a:off x="4230100" y="2886149"/>
            <a:ext cx="3036188" cy="964650"/>
          </a:xfrm>
          <a:prstGeom prst="rect">
            <a:avLst/>
          </a:prstGeom>
          <a:noFill/>
          <a:ln>
            <a:noFill/>
          </a:ln>
        </p:spPr>
      </p:pic>
      <p:pic>
        <p:nvPicPr>
          <p:cNvPr id="85" name="Google Shape;85;p9"/>
          <p:cNvPicPr preferRelativeResize="0"/>
          <p:nvPr/>
        </p:nvPicPr>
        <p:blipFill rotWithShape="1">
          <a:blip r:embed="rId5">
            <a:alphaModFix/>
          </a:blip>
          <a:srcRect b="0" l="0" r="0" t="0"/>
          <a:stretch/>
        </p:blipFill>
        <p:spPr>
          <a:xfrm>
            <a:off x="152400" y="917700"/>
            <a:ext cx="2497901" cy="964650"/>
          </a:xfrm>
          <a:prstGeom prst="rect">
            <a:avLst/>
          </a:prstGeom>
          <a:noFill/>
          <a:ln>
            <a:noFill/>
          </a:ln>
        </p:spPr>
      </p:pic>
      <p:pic>
        <p:nvPicPr>
          <p:cNvPr id="86" name="Google Shape;86;p9"/>
          <p:cNvPicPr preferRelativeResize="0"/>
          <p:nvPr/>
        </p:nvPicPr>
        <p:blipFill rotWithShape="1">
          <a:blip r:embed="rId6">
            <a:alphaModFix/>
          </a:blip>
          <a:srcRect b="0" l="0" r="0" t="0"/>
          <a:stretch/>
        </p:blipFill>
        <p:spPr>
          <a:xfrm>
            <a:off x="7085213" y="767125"/>
            <a:ext cx="1906387" cy="1512800"/>
          </a:xfrm>
          <a:prstGeom prst="rect">
            <a:avLst/>
          </a:prstGeom>
          <a:noFill/>
          <a:ln>
            <a:noFill/>
          </a:ln>
        </p:spPr>
      </p:pic>
      <p:sp>
        <p:nvSpPr>
          <p:cNvPr id="87" name="Google Shape;87;p9"/>
          <p:cNvSpPr txBox="1"/>
          <p:nvPr/>
        </p:nvSpPr>
        <p:spPr>
          <a:xfrm>
            <a:off x="620225" y="312025"/>
            <a:ext cx="7340700" cy="45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 sz="2200" u="none" cap="none" strike="noStrike">
                <a:solidFill>
                  <a:srgbClr val="000000"/>
                </a:solidFill>
                <a:latin typeface="Calibri"/>
                <a:ea typeface="Calibri"/>
                <a:cs typeface="Calibri"/>
                <a:sym typeface="Calibri"/>
              </a:rPr>
              <a:t>Tohu Whenua is a partnership between</a:t>
            </a:r>
            <a:endParaRPr b="1" i="0" sz="2200" u="none" cap="none" strike="noStrike">
              <a:solidFill>
                <a:srgbClr val="000000"/>
              </a:solidFill>
              <a:latin typeface="Calibri"/>
              <a:ea typeface="Calibri"/>
              <a:cs typeface="Calibri"/>
              <a:sym typeface="Calibri"/>
            </a:endParaRPr>
          </a:p>
        </p:txBody>
      </p:sp>
      <p:sp>
        <p:nvSpPr>
          <p:cNvPr id="88" name="Google Shape;88;p9"/>
          <p:cNvSpPr txBox="1"/>
          <p:nvPr/>
        </p:nvSpPr>
        <p:spPr>
          <a:xfrm>
            <a:off x="620225" y="2279913"/>
            <a:ext cx="7340700" cy="45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000000"/>
                </a:solidFill>
                <a:latin typeface="Calibri"/>
                <a:ea typeface="Calibri"/>
                <a:cs typeface="Calibri"/>
                <a:sym typeface="Calibri"/>
              </a:rPr>
              <a:t>with support from </a:t>
            </a:r>
            <a:endParaRPr b="1" i="0" sz="1900" u="none" cap="none" strike="noStrike">
              <a:solidFill>
                <a:srgbClr val="000000"/>
              </a:solidFill>
              <a:latin typeface="Calibri"/>
              <a:ea typeface="Calibri"/>
              <a:cs typeface="Calibri"/>
              <a:sym typeface="Calibri"/>
            </a:endParaRPr>
          </a:p>
        </p:txBody>
      </p:sp>
      <p:pic>
        <p:nvPicPr>
          <p:cNvPr id="89" name="Google Shape;89;p9"/>
          <p:cNvPicPr preferRelativeResize="0"/>
          <p:nvPr/>
        </p:nvPicPr>
        <p:blipFill rotWithShape="1">
          <a:blip r:embed="rId7">
            <a:alphaModFix/>
          </a:blip>
          <a:srcRect b="0" l="0" r="0" t="0"/>
          <a:stretch/>
        </p:blipFill>
        <p:spPr>
          <a:xfrm>
            <a:off x="3013525" y="917701"/>
            <a:ext cx="3959075" cy="964650"/>
          </a:xfrm>
          <a:prstGeom prst="rect">
            <a:avLst/>
          </a:prstGeom>
          <a:noFill/>
          <a:ln>
            <a:noFill/>
          </a:ln>
        </p:spPr>
      </p:pic>
      <p:sp>
        <p:nvSpPr>
          <p:cNvPr id="90" name="Google Shape;90;p9"/>
          <p:cNvSpPr txBox="1"/>
          <p:nvPr/>
        </p:nvSpPr>
        <p:spPr>
          <a:xfrm>
            <a:off x="901650" y="4061349"/>
            <a:ext cx="7340700" cy="8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400"/>
              <a:buFont typeface="Calibri"/>
              <a:buNone/>
            </a:pPr>
            <a:r>
              <a:rPr b="1" lang="en" sz="2200">
                <a:solidFill>
                  <a:schemeClr val="dk1"/>
                </a:solidFill>
                <a:latin typeface="Calibri"/>
                <a:ea typeface="Calibri"/>
                <a:cs typeface="Calibri"/>
                <a:sym typeface="Calibri"/>
              </a:rPr>
              <a:t>Team Tohu Whenua</a:t>
            </a:r>
            <a:endParaRPr sz="1200">
              <a:solidFill>
                <a:schemeClr val="dk1"/>
              </a:solidFill>
            </a:endParaRPr>
          </a:p>
          <a:p>
            <a:pPr indent="0" lvl="0" marL="0" rtl="0" algn="ctr">
              <a:spcBef>
                <a:spcPts val="0"/>
              </a:spcBef>
              <a:spcAft>
                <a:spcPts val="0"/>
              </a:spcAft>
              <a:buClr>
                <a:schemeClr val="dk1"/>
              </a:buClr>
              <a:buSzPts val="2000"/>
              <a:buFont typeface="Calibri"/>
              <a:buNone/>
            </a:pPr>
            <a:r>
              <a:rPr lang="en" sz="2000">
                <a:solidFill>
                  <a:schemeClr val="dk1"/>
                </a:solidFill>
                <a:latin typeface="Calibri"/>
                <a:ea typeface="Calibri"/>
                <a:cs typeface="Calibri"/>
                <a:sym typeface="Calibri"/>
              </a:rPr>
              <a:t>Programme Manager I Contractors I Delivery in the regions</a:t>
            </a:r>
            <a:endParaRPr>
              <a:solidFill>
                <a:schemeClr val="dk1"/>
              </a:solidFill>
            </a:endParaRPr>
          </a:p>
          <a:p>
            <a:pPr indent="0" lvl="0" marL="0" marR="0" rtl="0" algn="ctr">
              <a:lnSpc>
                <a:spcPct val="100000"/>
              </a:lnSpc>
              <a:spcBef>
                <a:spcPts val="0"/>
              </a:spcBef>
              <a:spcAft>
                <a:spcPts val="0"/>
              </a:spcAft>
              <a:buClr>
                <a:srgbClr val="000000"/>
              </a:buClr>
              <a:buSzPts val="1900"/>
              <a:buFont typeface="Arial"/>
              <a:buNone/>
            </a:pPr>
            <a:r>
              <a:t/>
            </a:r>
            <a:endParaRPr b="1" sz="19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12c8674bc98_0_164"/>
          <p:cNvSpPr txBox="1"/>
          <p:nvPr/>
        </p:nvSpPr>
        <p:spPr>
          <a:xfrm>
            <a:off x="3724073" y="625876"/>
            <a:ext cx="4939800" cy="404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Clr>
                <a:schemeClr val="dk1"/>
              </a:buClr>
              <a:buSzPts val="2700"/>
              <a:buFont typeface="Calibri"/>
              <a:buNone/>
            </a:pPr>
            <a:r>
              <a:rPr b="1" lang="en" sz="2700">
                <a:solidFill>
                  <a:schemeClr val="dk1"/>
                </a:solidFill>
                <a:latin typeface="Calibri"/>
                <a:ea typeface="Calibri"/>
                <a:cs typeface="Calibri"/>
                <a:sym typeface="Calibri"/>
              </a:rPr>
              <a:t>Tohu Whenua are</a:t>
            </a:r>
            <a:endParaRPr sz="1100"/>
          </a:p>
          <a:p>
            <a:pPr indent="0" lvl="0" marL="0" marR="0" rtl="0" algn="ctr">
              <a:spcBef>
                <a:spcPts val="0"/>
              </a:spcBef>
              <a:spcAft>
                <a:spcPts val="0"/>
              </a:spcAft>
              <a:buClr>
                <a:schemeClr val="dk1"/>
              </a:buClr>
              <a:buSzPts val="1500"/>
              <a:buFont typeface="Calibri"/>
              <a:buNone/>
            </a:pPr>
            <a:r>
              <a:rPr b="1" i="1" lang="en" sz="1500">
                <a:solidFill>
                  <a:schemeClr val="dk1"/>
                </a:solidFill>
                <a:latin typeface="Calibri"/>
                <a:ea typeface="Calibri"/>
                <a:cs typeface="Calibri"/>
                <a:sym typeface="Calibri"/>
              </a:rPr>
              <a:t>Publicly, privately and iwi owned places that are</a:t>
            </a:r>
            <a:r>
              <a:rPr b="1" i="1" lang="en" sz="1400">
                <a:solidFill>
                  <a:schemeClr val="dk1"/>
                </a:solidFill>
                <a:latin typeface="Calibri"/>
                <a:ea typeface="Calibri"/>
                <a:cs typeface="Calibri"/>
                <a:sym typeface="Calibri"/>
              </a:rPr>
              <a:t>:</a:t>
            </a:r>
            <a:endParaRPr sz="1100"/>
          </a:p>
          <a:p>
            <a:pPr indent="0" lvl="0" marL="0" marR="0" rtl="0" algn="ctr">
              <a:spcBef>
                <a:spcPts val="0"/>
              </a:spcBef>
              <a:spcAft>
                <a:spcPts val="0"/>
              </a:spcAft>
              <a:buClr>
                <a:schemeClr val="dk1"/>
              </a:buClr>
              <a:buSzPts val="1200"/>
              <a:buFont typeface="Calibri"/>
              <a:buNone/>
            </a:pPr>
            <a:r>
              <a:t/>
            </a:r>
            <a:endParaRPr b="1" i="1" sz="1200">
              <a:solidFill>
                <a:schemeClr val="dk1"/>
              </a:solidFill>
              <a:latin typeface="Calibri"/>
              <a:ea typeface="Calibri"/>
              <a:cs typeface="Calibri"/>
              <a:sym typeface="Calibri"/>
            </a:endParaRPr>
          </a:p>
          <a:p>
            <a:pPr indent="-342900" lvl="1" marL="6858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Significant to Aotearoa New Zealand’s story</a:t>
            </a:r>
            <a:endParaRPr b="0" i="0" sz="1800" u="none" cap="none" strike="noStrike">
              <a:solidFill>
                <a:schemeClr val="dk1"/>
              </a:solidFill>
              <a:latin typeface="Calibri"/>
              <a:ea typeface="Calibri"/>
              <a:cs typeface="Calibri"/>
              <a:sym typeface="Calibri"/>
            </a:endParaRPr>
          </a:p>
          <a:p>
            <a:pPr indent="-228600" lvl="1" marL="68580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1" marL="6858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High quality visitor experiences</a:t>
            </a:r>
            <a:endParaRPr b="0" i="0" sz="1800" u="none" cap="none" strike="noStrike">
              <a:solidFill>
                <a:schemeClr val="dk1"/>
              </a:solidFill>
              <a:latin typeface="Calibri"/>
              <a:ea typeface="Calibri"/>
              <a:cs typeface="Calibri"/>
              <a:sym typeface="Calibri"/>
            </a:endParaRPr>
          </a:p>
          <a:p>
            <a:pPr indent="-228600" lvl="1" marL="68580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1" marL="6858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Supported by iwi and communities</a:t>
            </a:r>
            <a:endParaRPr b="0" i="0" sz="1800" u="none" cap="none" strike="noStrike">
              <a:solidFill>
                <a:schemeClr val="dk1"/>
              </a:solidFill>
              <a:latin typeface="Calibri"/>
              <a:ea typeface="Calibri"/>
              <a:cs typeface="Calibri"/>
              <a:sym typeface="Calibri"/>
            </a:endParaRPr>
          </a:p>
          <a:p>
            <a:pPr indent="-228600" lvl="1" marL="68580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1" marL="6858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Publicly accessible sites presented well in partnership with willing owners</a:t>
            </a:r>
            <a:endParaRPr b="0" i="0" sz="1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t/>
            </a:r>
            <a:endParaRPr sz="1500">
              <a:solidFill>
                <a:schemeClr val="dk1"/>
              </a:solidFill>
              <a:latin typeface="Calibri"/>
              <a:ea typeface="Calibri"/>
              <a:cs typeface="Calibri"/>
              <a:sym typeface="Calibri"/>
            </a:endParaRPr>
          </a:p>
        </p:txBody>
      </p:sp>
      <p:pic>
        <p:nvPicPr>
          <p:cNvPr id="96" name="Google Shape;96;g12c8674bc98_0_164"/>
          <p:cNvPicPr preferRelativeResize="0"/>
          <p:nvPr/>
        </p:nvPicPr>
        <p:blipFill rotWithShape="1">
          <a:blip r:embed="rId3">
            <a:alphaModFix/>
          </a:blip>
          <a:srcRect b="0" l="0" r="14980" t="0"/>
          <a:stretch/>
        </p:blipFill>
        <p:spPr>
          <a:xfrm>
            <a:off x="15" y="8"/>
            <a:ext cx="3476679" cy="5143492"/>
          </a:xfrm>
          <a:prstGeom prst="rect">
            <a:avLst/>
          </a:prstGeom>
          <a:noFill/>
          <a:ln>
            <a:noFill/>
          </a:ln>
        </p:spPr>
      </p:pic>
      <p:pic>
        <p:nvPicPr>
          <p:cNvPr descr="Logo&#10;&#10;Description automatically generated" id="97" name="Google Shape;97;g12c8674bc98_0_164"/>
          <p:cNvPicPr preferRelativeResize="0"/>
          <p:nvPr/>
        </p:nvPicPr>
        <p:blipFill rotWithShape="1">
          <a:blip r:embed="rId4">
            <a:alphaModFix/>
          </a:blip>
          <a:srcRect b="0" l="0" r="0" t="0"/>
          <a:stretch/>
        </p:blipFill>
        <p:spPr>
          <a:xfrm>
            <a:off x="8056944" y="4080391"/>
            <a:ext cx="971552" cy="9715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 name="Shape 101"/>
        <p:cNvGrpSpPr/>
        <p:nvPr/>
      </p:nvGrpSpPr>
      <p:grpSpPr>
        <a:xfrm>
          <a:off x="0" y="0"/>
          <a:ext cx="0" cy="0"/>
          <a:chOff x="0" y="0"/>
          <a:chExt cx="0" cy="0"/>
        </a:xfrm>
      </p:grpSpPr>
      <p:pic>
        <p:nvPicPr>
          <p:cNvPr id="102" name="Google Shape;102;p5"/>
          <p:cNvPicPr preferRelativeResize="0"/>
          <p:nvPr/>
        </p:nvPicPr>
        <p:blipFill rotWithShape="1">
          <a:blip r:embed="rId3">
            <a:alphaModFix/>
          </a:blip>
          <a:srcRect b="0" l="0" r="0" t="0"/>
          <a:stretch/>
        </p:blipFill>
        <p:spPr>
          <a:xfrm>
            <a:off x="3733742" y="0"/>
            <a:ext cx="5410259" cy="5143500"/>
          </a:xfrm>
          <a:prstGeom prst="rect">
            <a:avLst/>
          </a:prstGeom>
          <a:noFill/>
          <a:ln>
            <a:noFill/>
          </a:ln>
        </p:spPr>
      </p:pic>
      <p:sp>
        <p:nvSpPr>
          <p:cNvPr id="103" name="Google Shape;103;p5"/>
          <p:cNvSpPr txBox="1"/>
          <p:nvPr/>
        </p:nvSpPr>
        <p:spPr>
          <a:xfrm>
            <a:off x="150250" y="1853050"/>
            <a:ext cx="3583500" cy="112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792"/>
              </a:spcBef>
              <a:spcAft>
                <a:spcPts val="0"/>
              </a:spcAft>
              <a:buClr>
                <a:srgbClr val="000000"/>
              </a:buClr>
              <a:buSzPts val="2400"/>
              <a:buFont typeface="Arial"/>
              <a:buNone/>
            </a:pPr>
            <a:r>
              <a:rPr b="1" i="0" lang="en" sz="2200" u="none" cap="none" strike="noStrike">
                <a:solidFill>
                  <a:srgbClr val="FFFFFF"/>
                </a:solidFill>
                <a:latin typeface="Calibri"/>
                <a:ea typeface="Calibri"/>
                <a:cs typeface="Calibri"/>
                <a:sym typeface="Calibri"/>
              </a:rPr>
              <a:t>There are currently 2</a:t>
            </a:r>
            <a:r>
              <a:rPr b="1" lang="en" sz="2200">
                <a:solidFill>
                  <a:srgbClr val="FFFFFF"/>
                </a:solidFill>
                <a:latin typeface="Calibri"/>
                <a:ea typeface="Calibri"/>
                <a:cs typeface="Calibri"/>
                <a:sym typeface="Calibri"/>
              </a:rPr>
              <a:t>5</a:t>
            </a:r>
            <a:r>
              <a:rPr b="1" i="0" lang="en" sz="2200" u="none" cap="none" strike="noStrike">
                <a:solidFill>
                  <a:srgbClr val="FFFFFF"/>
                </a:solidFill>
                <a:latin typeface="Calibri"/>
                <a:ea typeface="Calibri"/>
                <a:cs typeface="Calibri"/>
                <a:sym typeface="Calibri"/>
              </a:rPr>
              <a:t> Tohu Whenua in three regions</a:t>
            </a:r>
            <a:r>
              <a:rPr b="1" lang="en" sz="2200">
                <a:solidFill>
                  <a:srgbClr val="FFFFFF"/>
                </a:solidFill>
                <a:latin typeface="Calibri"/>
                <a:ea typeface="Calibri"/>
                <a:cs typeface="Calibri"/>
                <a:sym typeface="Calibri"/>
              </a:rPr>
              <a:t>:</a:t>
            </a:r>
            <a:r>
              <a:rPr b="1" lang="en" sz="2400">
                <a:solidFill>
                  <a:srgbClr val="FFFFFF"/>
                </a:solidFill>
                <a:latin typeface="Calibri"/>
                <a:ea typeface="Calibri"/>
                <a:cs typeface="Calibri"/>
                <a:sym typeface="Calibri"/>
              </a:rPr>
              <a:t> </a:t>
            </a:r>
            <a:endParaRPr b="1" sz="2400">
              <a:solidFill>
                <a:srgbClr val="FFFFFF"/>
              </a:solidFill>
              <a:latin typeface="Calibri"/>
              <a:ea typeface="Calibri"/>
              <a:cs typeface="Calibri"/>
              <a:sym typeface="Calibri"/>
            </a:endParaRPr>
          </a:p>
          <a:p>
            <a:pPr indent="0" lvl="0" marL="0" marR="0" rtl="0" algn="ctr">
              <a:lnSpc>
                <a:spcPct val="115000"/>
              </a:lnSpc>
              <a:spcBef>
                <a:spcPts val="792"/>
              </a:spcBef>
              <a:spcAft>
                <a:spcPts val="0"/>
              </a:spcAft>
              <a:buClr>
                <a:srgbClr val="000000"/>
              </a:buClr>
              <a:buSzPts val="2400"/>
              <a:buFont typeface="Arial"/>
              <a:buNone/>
            </a:pPr>
            <a:r>
              <a:t/>
            </a:r>
            <a:endParaRPr b="1" i="0" sz="2600" u="none" cap="none" strike="noStrike">
              <a:solidFill>
                <a:srgbClr val="FFFFFF"/>
              </a:solidFill>
              <a:latin typeface="Calibri"/>
              <a:ea typeface="Calibri"/>
              <a:cs typeface="Calibri"/>
              <a:sym typeface="Calibri"/>
            </a:endParaRPr>
          </a:p>
        </p:txBody>
      </p:sp>
      <p:pic>
        <p:nvPicPr>
          <p:cNvPr id="104" name="Google Shape;104;p5"/>
          <p:cNvPicPr preferRelativeResize="0"/>
          <p:nvPr/>
        </p:nvPicPr>
        <p:blipFill>
          <a:blip r:embed="rId4">
            <a:alphaModFix/>
          </a:blip>
          <a:stretch>
            <a:fillRect/>
          </a:stretch>
        </p:blipFill>
        <p:spPr>
          <a:xfrm>
            <a:off x="313737" y="345125"/>
            <a:ext cx="3256524" cy="1450525"/>
          </a:xfrm>
          <a:prstGeom prst="rect">
            <a:avLst/>
          </a:prstGeom>
          <a:noFill/>
          <a:ln>
            <a:noFill/>
          </a:ln>
        </p:spPr>
      </p:pic>
      <p:sp>
        <p:nvSpPr>
          <p:cNvPr id="105" name="Google Shape;105;p5"/>
          <p:cNvSpPr txBox="1"/>
          <p:nvPr/>
        </p:nvSpPr>
        <p:spPr>
          <a:xfrm>
            <a:off x="198750" y="2973550"/>
            <a:ext cx="3302100" cy="20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792"/>
              </a:spcBef>
              <a:spcAft>
                <a:spcPts val="0"/>
              </a:spcAft>
              <a:buNone/>
            </a:pPr>
            <a:r>
              <a:rPr b="1" lang="en" sz="1800">
                <a:solidFill>
                  <a:schemeClr val="lt1"/>
                </a:solidFill>
                <a:latin typeface="Calibri"/>
                <a:ea typeface="Calibri"/>
                <a:cs typeface="Calibri"/>
                <a:sym typeface="Calibri"/>
              </a:rPr>
              <a:t>Te Tai Tokerau Northland </a:t>
            </a:r>
            <a:endParaRPr b="1" sz="1800">
              <a:solidFill>
                <a:schemeClr val="lt1"/>
              </a:solidFill>
              <a:latin typeface="Calibri"/>
              <a:ea typeface="Calibri"/>
              <a:cs typeface="Calibri"/>
              <a:sym typeface="Calibri"/>
            </a:endParaRPr>
          </a:p>
          <a:p>
            <a:pPr indent="0" lvl="0" marL="0" rtl="0" algn="l">
              <a:lnSpc>
                <a:spcPct val="115000"/>
              </a:lnSpc>
              <a:spcBef>
                <a:spcPts val="792"/>
              </a:spcBef>
              <a:spcAft>
                <a:spcPts val="0"/>
              </a:spcAft>
              <a:buNone/>
            </a:pPr>
            <a:r>
              <a:rPr b="1" lang="en" sz="1800">
                <a:solidFill>
                  <a:schemeClr val="lt1"/>
                </a:solidFill>
                <a:latin typeface="Calibri"/>
                <a:ea typeface="Calibri"/>
                <a:cs typeface="Calibri"/>
                <a:sym typeface="Calibri"/>
              </a:rPr>
              <a:t>Te Tai Poutini West Coast </a:t>
            </a:r>
            <a:endParaRPr b="1" sz="1800">
              <a:solidFill>
                <a:schemeClr val="lt1"/>
              </a:solidFill>
              <a:latin typeface="Calibri"/>
              <a:ea typeface="Calibri"/>
              <a:cs typeface="Calibri"/>
              <a:sym typeface="Calibri"/>
            </a:endParaRPr>
          </a:p>
          <a:p>
            <a:pPr indent="0" lvl="0" marL="0" rtl="0" algn="l">
              <a:lnSpc>
                <a:spcPct val="115000"/>
              </a:lnSpc>
              <a:spcBef>
                <a:spcPts val="792"/>
              </a:spcBef>
              <a:spcAft>
                <a:spcPts val="0"/>
              </a:spcAft>
              <a:buNone/>
            </a:pPr>
            <a:r>
              <a:rPr b="1" lang="en" sz="1800">
                <a:solidFill>
                  <a:schemeClr val="lt1"/>
                </a:solidFill>
                <a:latin typeface="Calibri"/>
                <a:ea typeface="Calibri"/>
                <a:cs typeface="Calibri"/>
                <a:sym typeface="Calibri"/>
              </a:rPr>
              <a:t>Otago</a:t>
            </a:r>
            <a:endParaRPr b="1" sz="1800">
              <a:solidFill>
                <a:schemeClr val="lt1"/>
              </a:solidFill>
              <a:latin typeface="Calibri"/>
              <a:ea typeface="Calibri"/>
              <a:cs typeface="Calibri"/>
              <a:sym typeface="Calibri"/>
            </a:endParaRPr>
          </a:p>
          <a:p>
            <a:pPr indent="0" lvl="0" marL="0" rtl="0" algn="l">
              <a:lnSpc>
                <a:spcPct val="115000"/>
              </a:lnSpc>
              <a:spcBef>
                <a:spcPts val="792"/>
              </a:spcBef>
              <a:spcAft>
                <a:spcPts val="0"/>
              </a:spcAft>
              <a:buNone/>
            </a:pPr>
            <a:r>
              <a:t/>
            </a:r>
            <a:endParaRPr b="1" sz="1800">
              <a:solidFill>
                <a:schemeClr val="lt1"/>
              </a:solidFill>
              <a:latin typeface="Calibri"/>
              <a:ea typeface="Calibri"/>
              <a:cs typeface="Calibri"/>
              <a:sym typeface="Calibri"/>
            </a:endParaRPr>
          </a:p>
          <a:p>
            <a:pPr indent="0" lvl="0" marL="0" rtl="0" algn="l">
              <a:lnSpc>
                <a:spcPct val="115000"/>
              </a:lnSpc>
              <a:spcBef>
                <a:spcPts val="792"/>
              </a:spcBef>
              <a:spcAft>
                <a:spcPts val="0"/>
              </a:spcAft>
              <a:buNone/>
            </a:pPr>
            <a:r>
              <a:t/>
            </a:r>
            <a:endParaRPr b="1">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g12c8674bc98_0_247"/>
          <p:cNvSpPr/>
          <p:nvPr/>
        </p:nvSpPr>
        <p:spPr>
          <a:xfrm>
            <a:off x="2287"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tree, outdoor, person, stone&#10;&#10;Description automatically generated" id="111" name="Google Shape;111;g12c8674bc98_0_247"/>
          <p:cNvPicPr preferRelativeResize="0"/>
          <p:nvPr/>
        </p:nvPicPr>
        <p:blipFill rotWithShape="1">
          <a:blip r:embed="rId3">
            <a:alphaModFix/>
          </a:blip>
          <a:srcRect b="0" l="0" r="5882" t="0"/>
          <a:stretch/>
        </p:blipFill>
        <p:spPr>
          <a:xfrm>
            <a:off x="1906055" y="-142868"/>
            <a:ext cx="7252231" cy="5143495"/>
          </a:xfrm>
          <a:prstGeom prst="rect">
            <a:avLst/>
          </a:prstGeom>
          <a:noFill/>
          <a:ln>
            <a:noFill/>
          </a:ln>
        </p:spPr>
      </p:pic>
      <p:sp>
        <p:nvSpPr>
          <p:cNvPr id="112" name="Google Shape;112;g12c8674bc98_0_247"/>
          <p:cNvSpPr/>
          <p:nvPr/>
        </p:nvSpPr>
        <p:spPr>
          <a:xfrm>
            <a:off x="-1" y="0"/>
            <a:ext cx="5542800"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 name="Google Shape;113;g12c8674bc98_0_247"/>
          <p:cNvSpPr txBox="1"/>
          <p:nvPr/>
        </p:nvSpPr>
        <p:spPr>
          <a:xfrm>
            <a:off x="357394" y="267169"/>
            <a:ext cx="4200600" cy="9834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b="1" lang="en" sz="3000">
                <a:solidFill>
                  <a:schemeClr val="dk1"/>
                </a:solidFill>
                <a:latin typeface="Calibri"/>
                <a:ea typeface="Calibri"/>
                <a:cs typeface="Calibri"/>
                <a:sym typeface="Calibri"/>
              </a:rPr>
              <a:t>Te Tai Tokerau Northland</a:t>
            </a:r>
            <a:endParaRPr sz="1100"/>
          </a:p>
          <a:p>
            <a:pPr indent="0" lvl="0" marL="0" marR="0" rtl="0" algn="l">
              <a:lnSpc>
                <a:spcPct val="90000"/>
              </a:lnSpc>
              <a:spcBef>
                <a:spcPts val="500"/>
              </a:spcBef>
              <a:spcAft>
                <a:spcPts val="0"/>
              </a:spcAft>
              <a:buNone/>
            </a:pPr>
            <a:r>
              <a:rPr b="1" lang="en" sz="1500">
                <a:solidFill>
                  <a:schemeClr val="dk1"/>
                </a:solidFill>
                <a:latin typeface="Calibri"/>
                <a:ea typeface="Calibri"/>
                <a:cs typeface="Calibri"/>
                <a:sym typeface="Calibri"/>
              </a:rPr>
              <a:t>9 sites launched in 2016</a:t>
            </a:r>
            <a:endParaRPr sz="1100"/>
          </a:p>
        </p:txBody>
      </p:sp>
      <p:sp>
        <p:nvSpPr>
          <p:cNvPr id="114" name="Google Shape;114;g12c8674bc98_0_247"/>
          <p:cNvSpPr txBox="1"/>
          <p:nvPr/>
        </p:nvSpPr>
        <p:spPr>
          <a:xfrm>
            <a:off x="628650" y="1400168"/>
            <a:ext cx="2866800" cy="3232500"/>
          </a:xfrm>
          <a:prstGeom prst="rect">
            <a:avLst/>
          </a:prstGeom>
          <a:noFill/>
          <a:ln>
            <a:noFill/>
          </a:ln>
        </p:spPr>
        <p:txBody>
          <a:bodyPr anchorCtr="0" anchor="t" bIns="34275" lIns="68575" spcFirstLastPara="1" rIns="68575" wrap="square" tIns="34275">
            <a:normAutofit/>
          </a:bodyPr>
          <a:lstStyle/>
          <a:p>
            <a:pPr indent="88900" lvl="0" marL="0" marR="0" rtl="0" algn="l">
              <a:lnSpc>
                <a:spcPct val="90000"/>
              </a:lnSpc>
              <a:spcBef>
                <a:spcPts val="0"/>
              </a:spcBef>
              <a:spcAft>
                <a:spcPts val="0"/>
              </a:spcAft>
              <a:buClr>
                <a:schemeClr val="dk1"/>
              </a:buClr>
              <a:buSzPts val="1400"/>
              <a:buFont typeface="Arial"/>
              <a:buNone/>
            </a:pPr>
            <a:r>
              <a:t/>
            </a:r>
            <a:endParaRPr b="1" sz="1400">
              <a:solidFill>
                <a:schemeClr val="dk1"/>
              </a:solidFill>
              <a:latin typeface="Calibri"/>
              <a:ea typeface="Calibri"/>
              <a:cs typeface="Calibri"/>
              <a:sym typeface="Calibri"/>
            </a:endParaRPr>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Ruapekapeka Pā</a:t>
            </a:r>
            <a:endParaRPr b="1" sz="1500">
              <a:solidFill>
                <a:schemeClr val="dk1"/>
              </a:solidFill>
              <a:latin typeface="Calibri"/>
              <a:ea typeface="Calibri"/>
              <a:cs typeface="Calibri"/>
              <a:sym typeface="Calibri"/>
            </a:endParaRPr>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Pompallier Mission and Printery</a:t>
            </a:r>
            <a:endParaRPr sz="1100"/>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Rākaumangamanga Cape Brett</a:t>
            </a:r>
            <a:endParaRPr sz="1100"/>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Rangihoua Heritage Park</a:t>
            </a:r>
            <a:endParaRPr sz="1100"/>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Kororipo Heritage Park</a:t>
            </a:r>
            <a:endParaRPr sz="1100"/>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Waitangi Treaty Grounds</a:t>
            </a:r>
            <a:endParaRPr sz="1100"/>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Te Waimate Mission</a:t>
            </a:r>
            <a:endParaRPr sz="1100"/>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Māngungu Mission</a:t>
            </a:r>
            <a:endParaRPr sz="1100"/>
          </a:p>
          <a:p>
            <a:pPr indent="-171450" lvl="0" marL="2540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Clendon House</a:t>
            </a:r>
            <a:endParaRPr sz="1100"/>
          </a:p>
        </p:txBody>
      </p:sp>
      <p:pic>
        <p:nvPicPr>
          <p:cNvPr descr="Logo&#10;&#10;Description automatically generated" id="115" name="Google Shape;115;g12c8674bc98_0_247"/>
          <p:cNvPicPr preferRelativeResize="0"/>
          <p:nvPr/>
        </p:nvPicPr>
        <p:blipFill rotWithShape="1">
          <a:blip r:embed="rId4">
            <a:alphaModFix/>
          </a:blip>
          <a:srcRect b="0" l="0" r="0" t="0"/>
          <a:stretch/>
        </p:blipFill>
        <p:spPr>
          <a:xfrm>
            <a:off x="8029573" y="3973235"/>
            <a:ext cx="971552" cy="9715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g12c8674bc98_0_266"/>
          <p:cNvSpPr/>
          <p:nvPr/>
        </p:nvSpPr>
        <p:spPr>
          <a:xfrm>
            <a:off x="2287"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text, grass, sky, outdoor&#10;&#10;Description automatically generated" id="121" name="Google Shape;121;g12c8674bc98_0_266"/>
          <p:cNvPicPr preferRelativeResize="0"/>
          <p:nvPr/>
        </p:nvPicPr>
        <p:blipFill rotWithShape="1">
          <a:blip r:embed="rId3">
            <a:alphaModFix/>
          </a:blip>
          <a:srcRect b="0" l="4519" r="1715" t="0"/>
          <a:stretch/>
        </p:blipFill>
        <p:spPr>
          <a:xfrm>
            <a:off x="1891767" y="8"/>
            <a:ext cx="7252234" cy="5143495"/>
          </a:xfrm>
          <a:prstGeom prst="rect">
            <a:avLst/>
          </a:prstGeom>
          <a:noFill/>
          <a:ln>
            <a:noFill/>
          </a:ln>
        </p:spPr>
      </p:pic>
      <p:sp>
        <p:nvSpPr>
          <p:cNvPr id="122" name="Google Shape;122;g12c8674bc98_0_266"/>
          <p:cNvSpPr/>
          <p:nvPr/>
        </p:nvSpPr>
        <p:spPr>
          <a:xfrm>
            <a:off x="-1" y="0"/>
            <a:ext cx="5542800"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 name="Google Shape;123;g12c8674bc98_0_266"/>
          <p:cNvSpPr txBox="1"/>
          <p:nvPr/>
        </p:nvSpPr>
        <p:spPr>
          <a:xfrm>
            <a:off x="628650" y="273844"/>
            <a:ext cx="4443600" cy="1425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b="1" lang="en" sz="3000">
                <a:solidFill>
                  <a:schemeClr val="dk1"/>
                </a:solidFill>
                <a:latin typeface="Calibri"/>
                <a:ea typeface="Calibri"/>
                <a:cs typeface="Calibri"/>
                <a:sym typeface="Calibri"/>
              </a:rPr>
              <a:t>Te Tai Poutini West Coast</a:t>
            </a:r>
            <a:endParaRPr sz="1100"/>
          </a:p>
          <a:p>
            <a:pPr indent="0" lvl="0" marL="0" marR="0" rtl="0" algn="l">
              <a:lnSpc>
                <a:spcPct val="90000"/>
              </a:lnSpc>
              <a:spcBef>
                <a:spcPts val="500"/>
              </a:spcBef>
              <a:spcAft>
                <a:spcPts val="0"/>
              </a:spcAft>
              <a:buNone/>
            </a:pPr>
            <a:r>
              <a:rPr b="1" lang="en" sz="1500">
                <a:solidFill>
                  <a:schemeClr val="dk1"/>
                </a:solidFill>
                <a:latin typeface="Calibri"/>
                <a:ea typeface="Calibri"/>
                <a:cs typeface="Calibri"/>
                <a:sym typeface="Calibri"/>
              </a:rPr>
              <a:t>5 sites launched in 2018 and 2020</a:t>
            </a:r>
            <a:endParaRPr sz="1500">
              <a:solidFill>
                <a:schemeClr val="dk1"/>
              </a:solidFill>
              <a:latin typeface="Calibri"/>
              <a:ea typeface="Calibri"/>
              <a:cs typeface="Calibri"/>
              <a:sym typeface="Calibri"/>
            </a:endParaRPr>
          </a:p>
        </p:txBody>
      </p:sp>
      <p:sp>
        <p:nvSpPr>
          <p:cNvPr id="124" name="Google Shape;124;g12c8674bc98_0_266"/>
          <p:cNvSpPr txBox="1"/>
          <p:nvPr/>
        </p:nvSpPr>
        <p:spPr>
          <a:xfrm>
            <a:off x="628650" y="1825651"/>
            <a:ext cx="2866800" cy="2807100"/>
          </a:xfrm>
          <a:prstGeom prst="rect">
            <a:avLst/>
          </a:prstGeom>
          <a:noFill/>
          <a:ln>
            <a:noFill/>
          </a:ln>
        </p:spPr>
        <p:txBody>
          <a:bodyPr anchorCtr="0" anchor="t" bIns="34275" lIns="68575" spcFirstLastPara="1" rIns="68575" wrap="square" tIns="34275">
            <a:normAutofit/>
          </a:bodyPr>
          <a:lstStyle/>
          <a:p>
            <a:pPr indent="-171450" lvl="0" marL="215900" marR="0" rtl="0" algn="l">
              <a:lnSpc>
                <a:spcPct val="90000"/>
              </a:lnSpc>
              <a:spcBef>
                <a:spcPts val="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Denniston Mine</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Historic Reefton</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Waiuta</a:t>
            </a:r>
            <a:endParaRPr b="1" sz="1500">
              <a:solidFill>
                <a:schemeClr val="dk1"/>
              </a:solidFill>
              <a:latin typeface="Calibri"/>
              <a:ea typeface="Calibri"/>
              <a:cs typeface="Calibri"/>
              <a:sym typeface="Calibri"/>
            </a:endParaRPr>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Brunner Mine</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Hokitika Port, Commercial and Government Centre</a:t>
            </a:r>
            <a:endParaRPr sz="1100"/>
          </a:p>
        </p:txBody>
      </p:sp>
      <p:pic>
        <p:nvPicPr>
          <p:cNvPr descr="Logo&#10;&#10;Description automatically generated" id="125" name="Google Shape;125;g12c8674bc98_0_266"/>
          <p:cNvPicPr preferRelativeResize="0"/>
          <p:nvPr/>
        </p:nvPicPr>
        <p:blipFill rotWithShape="1">
          <a:blip r:embed="rId4">
            <a:alphaModFix/>
          </a:blip>
          <a:srcRect b="0" l="0" r="0" t="0"/>
          <a:stretch/>
        </p:blipFill>
        <p:spPr>
          <a:xfrm>
            <a:off x="8056944" y="4080391"/>
            <a:ext cx="971552" cy="9715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g12c8674bc98_0_256"/>
          <p:cNvSpPr/>
          <p:nvPr/>
        </p:nvSpPr>
        <p:spPr>
          <a:xfrm>
            <a:off x="-1"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grass, tree, outdoor, building&#10;&#10;Description automatically generated" id="131" name="Google Shape;131;g12c8674bc98_0_256"/>
          <p:cNvPicPr preferRelativeResize="0"/>
          <p:nvPr/>
        </p:nvPicPr>
        <p:blipFill rotWithShape="1">
          <a:blip r:embed="rId3">
            <a:alphaModFix/>
          </a:blip>
          <a:srcRect b="0" l="0" r="5882" t="0"/>
          <a:stretch/>
        </p:blipFill>
        <p:spPr>
          <a:xfrm>
            <a:off x="1" y="8"/>
            <a:ext cx="7252235" cy="5143492"/>
          </a:xfrm>
          <a:prstGeom prst="rect">
            <a:avLst/>
          </a:prstGeom>
          <a:noFill/>
          <a:ln>
            <a:noFill/>
          </a:ln>
        </p:spPr>
      </p:pic>
      <p:sp>
        <p:nvSpPr>
          <p:cNvPr id="132" name="Google Shape;132;g12c8674bc98_0_256"/>
          <p:cNvSpPr/>
          <p:nvPr/>
        </p:nvSpPr>
        <p:spPr>
          <a:xfrm flipH="1">
            <a:off x="3843598" y="0"/>
            <a:ext cx="5300400"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 name="Google Shape;133;g12c8674bc98_0_256"/>
          <p:cNvSpPr txBox="1"/>
          <p:nvPr/>
        </p:nvSpPr>
        <p:spPr>
          <a:xfrm>
            <a:off x="5648708" y="121444"/>
            <a:ext cx="2866800" cy="15771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b="1" lang="en" sz="3000">
                <a:solidFill>
                  <a:schemeClr val="dk1"/>
                </a:solidFill>
                <a:latin typeface="Calibri"/>
                <a:ea typeface="Calibri"/>
                <a:cs typeface="Calibri"/>
                <a:sym typeface="Calibri"/>
              </a:rPr>
              <a:t>Otago</a:t>
            </a:r>
            <a:endParaRPr sz="1100"/>
          </a:p>
          <a:p>
            <a:pPr indent="0" lvl="0" marL="0" marR="0" rtl="0" algn="l">
              <a:lnSpc>
                <a:spcPct val="90000"/>
              </a:lnSpc>
              <a:spcBef>
                <a:spcPts val="500"/>
              </a:spcBef>
              <a:spcAft>
                <a:spcPts val="0"/>
              </a:spcAft>
              <a:buNone/>
            </a:pPr>
            <a:r>
              <a:rPr b="1" lang="en" sz="1500">
                <a:solidFill>
                  <a:schemeClr val="dk1"/>
                </a:solidFill>
                <a:latin typeface="Calibri"/>
                <a:ea typeface="Calibri"/>
                <a:cs typeface="Calibri"/>
                <a:sym typeface="Calibri"/>
              </a:rPr>
              <a:t>12 sites launched in 2017</a:t>
            </a:r>
            <a:endParaRPr sz="1100"/>
          </a:p>
          <a:p>
            <a:pPr indent="0" lvl="0" marL="0" marR="0" rtl="0" algn="l">
              <a:lnSpc>
                <a:spcPct val="90000"/>
              </a:lnSpc>
              <a:spcBef>
                <a:spcPts val="500"/>
              </a:spcBef>
              <a:spcAft>
                <a:spcPts val="0"/>
              </a:spcAft>
              <a:buNone/>
            </a:pPr>
            <a:r>
              <a:t/>
            </a:r>
            <a:endParaRPr sz="3000">
              <a:solidFill>
                <a:schemeClr val="dk1"/>
              </a:solidFill>
              <a:latin typeface="Calibri"/>
              <a:ea typeface="Calibri"/>
              <a:cs typeface="Calibri"/>
              <a:sym typeface="Calibri"/>
            </a:endParaRPr>
          </a:p>
        </p:txBody>
      </p:sp>
      <p:sp>
        <p:nvSpPr>
          <p:cNvPr id="134" name="Google Shape;134;g12c8674bc98_0_256"/>
          <p:cNvSpPr txBox="1"/>
          <p:nvPr/>
        </p:nvSpPr>
        <p:spPr>
          <a:xfrm>
            <a:off x="5648708" y="1471613"/>
            <a:ext cx="2866800" cy="3161100"/>
          </a:xfrm>
          <a:prstGeom prst="rect">
            <a:avLst/>
          </a:prstGeom>
          <a:noFill/>
          <a:ln>
            <a:noFill/>
          </a:ln>
        </p:spPr>
        <p:txBody>
          <a:bodyPr anchorCtr="0" anchor="t" bIns="34275" lIns="68575" spcFirstLastPara="1" rIns="68575" wrap="square" tIns="34275">
            <a:noAutofit/>
          </a:bodyPr>
          <a:lstStyle/>
          <a:p>
            <a:pPr indent="-171450" lvl="0" marL="215900" marR="0" rtl="0" algn="l">
              <a:lnSpc>
                <a:spcPct val="90000"/>
              </a:lnSpc>
              <a:spcBef>
                <a:spcPts val="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TSS Earnslaw</a:t>
            </a:r>
            <a:endParaRPr b="1" sz="1500">
              <a:solidFill>
                <a:schemeClr val="dk1"/>
              </a:solidFill>
              <a:latin typeface="Calibri"/>
              <a:ea typeface="Calibri"/>
              <a:cs typeface="Calibri"/>
              <a:sym typeface="Calibri"/>
            </a:endParaRPr>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Arrowtown</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Kawarau Suspension Bridge</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Bannockburn Sluicings</a:t>
            </a:r>
            <a:endParaRPr b="1" sz="1500">
              <a:solidFill>
                <a:schemeClr val="dk1"/>
              </a:solidFill>
              <a:latin typeface="Calibri"/>
              <a:ea typeface="Calibri"/>
              <a:cs typeface="Calibri"/>
              <a:sym typeface="Calibri"/>
            </a:endParaRPr>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Otago Central Rail Trail</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Hayes Engineering Works</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Historic Ōamaru</a:t>
            </a:r>
            <a:endParaRPr b="1" sz="1500">
              <a:solidFill>
                <a:schemeClr val="dk1"/>
              </a:solidFill>
              <a:latin typeface="Calibri"/>
              <a:ea typeface="Calibri"/>
              <a:cs typeface="Calibri"/>
              <a:sym typeface="Calibri"/>
            </a:endParaRPr>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Totara Estate</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Dunedin Railway Station</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Olveston</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Larnach Castle</a:t>
            </a:r>
            <a:endParaRPr sz="1100"/>
          </a:p>
          <a:p>
            <a:pPr indent="-171450" lvl="0" marL="215900" marR="0" rtl="0" algn="l">
              <a:lnSpc>
                <a:spcPct val="90000"/>
              </a:lnSpc>
              <a:spcBef>
                <a:spcPts val="500"/>
              </a:spcBef>
              <a:spcAft>
                <a:spcPts val="0"/>
              </a:spcAft>
              <a:buClr>
                <a:schemeClr val="dk1"/>
              </a:buClr>
              <a:buSzPts val="1500"/>
              <a:buFont typeface="Arial"/>
              <a:buChar char="•"/>
            </a:pPr>
            <a:r>
              <a:rPr b="1" lang="en" sz="1500">
                <a:solidFill>
                  <a:schemeClr val="dk1"/>
                </a:solidFill>
                <a:latin typeface="Calibri"/>
                <a:ea typeface="Calibri"/>
                <a:cs typeface="Calibri"/>
                <a:sym typeface="Calibri"/>
              </a:rPr>
              <a:t>Taieri Gorge Railway*</a:t>
            </a:r>
            <a:endParaRPr sz="1100"/>
          </a:p>
        </p:txBody>
      </p:sp>
      <p:sp>
        <p:nvSpPr>
          <p:cNvPr id="135" name="Google Shape;135;g12c8674bc98_0_256"/>
          <p:cNvSpPr txBox="1"/>
          <p:nvPr/>
        </p:nvSpPr>
        <p:spPr>
          <a:xfrm>
            <a:off x="5648708" y="1825651"/>
            <a:ext cx="2866800" cy="2807100"/>
          </a:xfrm>
          <a:prstGeom prst="rect">
            <a:avLst/>
          </a:prstGeom>
          <a:noFill/>
          <a:ln>
            <a:noFill/>
          </a:ln>
        </p:spPr>
        <p:txBody>
          <a:bodyPr anchorCtr="0" anchor="t" bIns="34275" lIns="68575" spcFirstLastPara="1" rIns="68575" wrap="square" tIns="34275">
            <a:normAutofit/>
          </a:bodyPr>
          <a:lstStyle/>
          <a:p>
            <a:pPr indent="101600" lvl="0" marL="0" marR="0" rtl="0" algn="l">
              <a:lnSpc>
                <a:spcPct val="90000"/>
              </a:lnSpc>
              <a:spcBef>
                <a:spcPts val="0"/>
              </a:spcBef>
              <a:spcAft>
                <a:spcPts val="0"/>
              </a:spcAft>
              <a:buClr>
                <a:schemeClr val="dk1"/>
              </a:buClr>
              <a:buSzPts val="1500"/>
              <a:buFont typeface="Arial"/>
              <a:buNone/>
            </a:pPr>
            <a:r>
              <a:t/>
            </a:r>
            <a:endParaRPr b="1" sz="1500">
              <a:solidFill>
                <a:schemeClr val="dk1"/>
              </a:solidFill>
              <a:latin typeface="Calibri"/>
              <a:ea typeface="Calibri"/>
              <a:cs typeface="Calibri"/>
              <a:sym typeface="Calibri"/>
            </a:endParaRPr>
          </a:p>
          <a:p>
            <a:pPr indent="101600" lvl="0" marL="0" marR="0" rtl="0" algn="l">
              <a:lnSpc>
                <a:spcPct val="90000"/>
              </a:lnSpc>
              <a:spcBef>
                <a:spcPts val="500"/>
              </a:spcBef>
              <a:spcAft>
                <a:spcPts val="0"/>
              </a:spcAft>
              <a:buClr>
                <a:schemeClr val="dk1"/>
              </a:buClr>
              <a:buSzPts val="1500"/>
              <a:buFont typeface="Arial"/>
              <a:buNone/>
            </a:pPr>
            <a:r>
              <a:t/>
            </a:r>
            <a:endParaRPr b="1" sz="1500">
              <a:solidFill>
                <a:schemeClr val="dk1"/>
              </a:solidFill>
              <a:latin typeface="Calibri"/>
              <a:ea typeface="Calibri"/>
              <a:cs typeface="Calibri"/>
              <a:sym typeface="Calibri"/>
            </a:endParaRPr>
          </a:p>
          <a:p>
            <a:pPr indent="101600" lvl="0" marL="0" marR="0" rtl="0" algn="l">
              <a:lnSpc>
                <a:spcPct val="90000"/>
              </a:lnSpc>
              <a:spcBef>
                <a:spcPts val="500"/>
              </a:spcBef>
              <a:spcAft>
                <a:spcPts val="0"/>
              </a:spcAft>
              <a:buClr>
                <a:schemeClr val="dk1"/>
              </a:buClr>
              <a:buSzPts val="1500"/>
              <a:buFont typeface="Arial"/>
              <a:buNone/>
            </a:pPr>
            <a:r>
              <a:t/>
            </a:r>
            <a:endParaRPr sz="1500">
              <a:solidFill>
                <a:schemeClr val="dk1"/>
              </a:solidFill>
              <a:latin typeface="Calibri"/>
              <a:ea typeface="Calibri"/>
              <a:cs typeface="Calibri"/>
              <a:sym typeface="Calibri"/>
            </a:endParaRPr>
          </a:p>
          <a:p>
            <a:pPr indent="101600" lvl="0" marL="0" marR="0" rtl="0" algn="l">
              <a:lnSpc>
                <a:spcPct val="90000"/>
              </a:lnSpc>
              <a:spcBef>
                <a:spcPts val="500"/>
              </a:spcBef>
              <a:spcAft>
                <a:spcPts val="0"/>
              </a:spcAft>
              <a:buClr>
                <a:schemeClr val="dk1"/>
              </a:buClr>
              <a:buSzPts val="1500"/>
              <a:buFont typeface="Arial"/>
              <a:buNone/>
            </a:pPr>
            <a:r>
              <a:t/>
            </a:r>
            <a:endParaRPr sz="1500">
              <a:solidFill>
                <a:schemeClr val="dk1"/>
              </a:solidFill>
              <a:latin typeface="Calibri"/>
              <a:ea typeface="Calibri"/>
              <a:cs typeface="Calibri"/>
              <a:sym typeface="Calibri"/>
            </a:endParaRPr>
          </a:p>
        </p:txBody>
      </p:sp>
      <p:pic>
        <p:nvPicPr>
          <p:cNvPr descr="Logo&#10;&#10;Description automatically generated" id="136" name="Google Shape;136;g12c8674bc98_0_256"/>
          <p:cNvPicPr preferRelativeResize="0"/>
          <p:nvPr/>
        </p:nvPicPr>
        <p:blipFill rotWithShape="1">
          <a:blip r:embed="rId4">
            <a:alphaModFix/>
          </a:blip>
          <a:srcRect b="0" l="0" r="0" t="0"/>
          <a:stretch/>
        </p:blipFill>
        <p:spPr>
          <a:xfrm>
            <a:off x="8056944" y="4080391"/>
            <a:ext cx="971552" cy="9715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